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16" r:id="rId2"/>
  </p:sldMasterIdLst>
  <p:notesMasterIdLst>
    <p:notesMasterId r:id="rId30"/>
  </p:notesMasterIdLst>
  <p:sldIdLst>
    <p:sldId id="260" r:id="rId3"/>
    <p:sldId id="265" r:id="rId4"/>
    <p:sldId id="263" r:id="rId5"/>
    <p:sldId id="259" r:id="rId6"/>
    <p:sldId id="261" r:id="rId7"/>
    <p:sldId id="402" r:id="rId8"/>
    <p:sldId id="399" r:id="rId9"/>
    <p:sldId id="398" r:id="rId10"/>
    <p:sldId id="395" r:id="rId11"/>
    <p:sldId id="397" r:id="rId12"/>
    <p:sldId id="258" r:id="rId13"/>
    <p:sldId id="403" r:id="rId14"/>
    <p:sldId id="404" r:id="rId15"/>
    <p:sldId id="405" r:id="rId16"/>
    <p:sldId id="406" r:id="rId17"/>
    <p:sldId id="374" r:id="rId18"/>
    <p:sldId id="407" r:id="rId19"/>
    <p:sldId id="408" r:id="rId20"/>
    <p:sldId id="382" r:id="rId21"/>
    <p:sldId id="409" r:id="rId22"/>
    <p:sldId id="410" r:id="rId23"/>
    <p:sldId id="381" r:id="rId24"/>
    <p:sldId id="411" r:id="rId25"/>
    <p:sldId id="414" r:id="rId26"/>
    <p:sldId id="378" r:id="rId27"/>
    <p:sldId id="353" r:id="rId28"/>
    <p:sldId id="289" r:id="rId2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A9BA6-59D2-4B9D-9734-B1EDEDBCE7AD}" v="1" dt="2023-07-28T14:55:09.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42891" autoAdjust="0"/>
  </p:normalViewPr>
  <p:slideViewPr>
    <p:cSldViewPr snapToGrid="0" snapToObjects="1">
      <p:cViewPr varScale="1">
        <p:scale>
          <a:sx n="24" d="100"/>
          <a:sy n="24" d="100"/>
        </p:scale>
        <p:origin x="117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A24C0C7-24CE-4541-A0A9-4532C13FC88D}" type="datetimeFigureOut">
              <a:rPr lang="en-US" smtClean="0"/>
              <a:t>8/2/2023</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BA8CAEA-8941-4111-9F63-C0660DF0C768}" type="slidenum">
              <a:rPr lang="en-US" smtClean="0"/>
              <a:t>‹#›</a:t>
            </a:fld>
            <a:endParaRPr lang="en-US" dirty="0"/>
          </a:p>
        </p:txBody>
      </p:sp>
    </p:spTree>
    <p:extLst>
      <p:ext uri="{BB962C8B-B14F-4D97-AF65-F5344CB8AC3E}">
        <p14:creationId xmlns:p14="http://schemas.microsoft.com/office/powerpoint/2010/main" val="167336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sda.gov/oascr/and-justice-all"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usda.gov/sites/default/files/documents/JFAblue508.pdf" TargetMode="External"/><Relationship Id="rId4" Type="http://schemas.openxmlformats.org/officeDocument/2006/relationships/hyperlink" Target="https://www.usda.gov/sites/default/files/documents/JFAgreen508.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pPr/>
              <a:t>1</a:t>
            </a:fld>
            <a:endParaRPr lang="en-US" dirty="0"/>
          </a:p>
        </p:txBody>
      </p:sp>
    </p:spTree>
    <p:extLst>
      <p:ext uri="{BB962C8B-B14F-4D97-AF65-F5344CB8AC3E}">
        <p14:creationId xmlns:p14="http://schemas.microsoft.com/office/powerpoint/2010/main" val="3290996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Many culinary herbs, both fresh and dried, have antioxidants that may help protect against diseases such as diabetes, cancer, and heart disease. </a:t>
            </a:r>
          </a:p>
          <a:p>
            <a:endParaRPr lang="en-US" dirty="0"/>
          </a:p>
        </p:txBody>
      </p:sp>
      <p:sp>
        <p:nvSpPr>
          <p:cNvPr id="4" name="Slide Number Placeholder 3"/>
          <p:cNvSpPr>
            <a:spLocks noGrp="1"/>
          </p:cNvSpPr>
          <p:nvPr>
            <p:ph type="sldNum" sz="quarter" idx="5"/>
          </p:nvPr>
        </p:nvSpPr>
        <p:spPr/>
        <p:txBody>
          <a:bodyPr/>
          <a:lstStyle/>
          <a:p>
            <a:fld id="{9BA8CAEA-8941-4111-9F63-C0660DF0C768}" type="slidenum">
              <a:rPr lang="en-US" smtClean="0"/>
              <a:t>12</a:t>
            </a:fld>
            <a:endParaRPr lang="en-US" dirty="0"/>
          </a:p>
        </p:txBody>
      </p:sp>
    </p:spTree>
    <p:extLst>
      <p:ext uri="{BB962C8B-B14F-4D97-AF65-F5344CB8AC3E}">
        <p14:creationId xmlns:p14="http://schemas.microsoft.com/office/powerpoint/2010/main" val="8860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 rules when cooking with herbs. Start to experiment using small amounts of herbs and see what you like. </a:t>
            </a:r>
          </a:p>
          <a:p>
            <a:r>
              <a:rPr lang="en-US" dirty="0"/>
              <a:t>The following ideas may help you get started:</a:t>
            </a:r>
          </a:p>
          <a:p>
            <a:r>
              <a:rPr lang="en-US" dirty="0"/>
              <a:t>A good general guideline is • not to mix two very strong herbs together, but rather one strong and ones with milder flavor to complement both the stronger herb and the food.</a:t>
            </a:r>
          </a:p>
          <a:p>
            <a:r>
              <a:rPr lang="en-US" dirty="0"/>
              <a:t> </a:t>
            </a:r>
          </a:p>
          <a:p>
            <a:r>
              <a:rPr lang="en-US" dirty="0"/>
              <a:t>• In general, the weaker the flavor of the main staple item, the lower the level of added seasoning required to achieve a satisfactory balance of flavor in the end product.</a:t>
            </a:r>
          </a:p>
          <a:p>
            <a:r>
              <a:rPr lang="en-US" dirty="0"/>
              <a:t> </a:t>
            </a:r>
          </a:p>
          <a:p>
            <a:r>
              <a:rPr lang="en-US" dirty="0"/>
              <a:t>Dried herbs are stronger.</a:t>
            </a:r>
          </a:p>
          <a:p>
            <a:r>
              <a:rPr lang="en-US" dirty="0"/>
              <a:t> • than fresh and powdered herbs are stronger than powdered herbs (Store bought). </a:t>
            </a:r>
          </a:p>
          <a:p>
            <a:r>
              <a:rPr lang="en-US" dirty="0"/>
              <a:t>A helpful formula is ¼ teaspoon dried herbs = ¾ to 1 teaspoon powder = 2 teaspoons fresh.</a:t>
            </a:r>
          </a:p>
          <a:p>
            <a:r>
              <a:rPr lang="en-US" dirty="0"/>
              <a:t>• Leaves should be chopped very fine because the more cut surface exposed, the more flavor will be released.</a:t>
            </a:r>
          </a:p>
          <a:p>
            <a:r>
              <a:rPr lang="en-US" dirty="0"/>
              <a:t> </a:t>
            </a:r>
          </a:p>
          <a:p>
            <a:r>
              <a:rPr lang="en-US" dirty="0"/>
              <a:t>It is best to be conservative in the amount of an herb used until you are familiar with its strength. The aromatic oils can be strong and objectionable if too much is used.</a:t>
            </a:r>
          </a:p>
          <a:p>
            <a:r>
              <a:rPr lang="en-US" dirty="0"/>
              <a:t> </a:t>
            </a:r>
          </a:p>
          <a:p>
            <a:endParaRPr lang="en-US" dirty="0"/>
          </a:p>
        </p:txBody>
      </p:sp>
      <p:sp>
        <p:nvSpPr>
          <p:cNvPr id="4" name="Slide Number Placeholder 3"/>
          <p:cNvSpPr>
            <a:spLocks noGrp="1"/>
          </p:cNvSpPr>
          <p:nvPr>
            <p:ph type="sldNum" sz="quarter" idx="5"/>
          </p:nvPr>
        </p:nvSpPr>
        <p:spPr/>
        <p:txBody>
          <a:bodyPr/>
          <a:lstStyle/>
          <a:p>
            <a:fld id="{9BA8CAEA-8941-4111-9F63-C0660DF0C768}" type="slidenum">
              <a:rPr lang="en-US" smtClean="0"/>
              <a:t>13</a:t>
            </a:fld>
            <a:endParaRPr lang="en-US" dirty="0"/>
          </a:p>
        </p:txBody>
      </p:sp>
    </p:spTree>
    <p:extLst>
      <p:ext uri="{BB962C8B-B14F-4D97-AF65-F5344CB8AC3E}">
        <p14:creationId xmlns:p14="http://schemas.microsoft.com/office/powerpoint/2010/main" val="187007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•Cooking with herbs and seasonings can decrease the amount of salt you need to add to a dish</a:t>
            </a:r>
          </a:p>
          <a:p>
            <a:r>
              <a:rPr lang="en-US" dirty="0"/>
              <a:t> </a:t>
            </a:r>
          </a:p>
          <a:p>
            <a:r>
              <a:rPr lang="en-US" dirty="0"/>
              <a:t>The flavoring of herbs is lost by extended cooking. Add herbs to soups or stews about 45 minutes before completing the cooking. But for cold foods such as dips, cheese, vegetables, and dressings, herbs should be added several hours or overnight before using.</a:t>
            </a:r>
          </a:p>
          <a:p>
            <a:r>
              <a:rPr lang="en-US" dirty="0"/>
              <a:t> </a:t>
            </a:r>
          </a:p>
          <a:p>
            <a:r>
              <a:rPr lang="en-US" dirty="0"/>
              <a:t>• For casseroles and hot sauces, add finely chopped fresh or dried herbs directly to the mixture.</a:t>
            </a:r>
          </a:p>
          <a:p>
            <a:r>
              <a:rPr lang="en-US" dirty="0"/>
              <a:t> </a:t>
            </a:r>
          </a:p>
          <a:p>
            <a:r>
              <a:rPr lang="en-US" dirty="0"/>
              <a:t>• To become familiar with the specific flavor of an herb, try mixing it with margarine or butter, let it set for at least an hour, and spread on a plain cracker.</a:t>
            </a:r>
          </a:p>
          <a:p>
            <a:r>
              <a:rPr lang="en-US" dirty="0"/>
              <a:t> </a:t>
            </a:r>
          </a:p>
          <a:p>
            <a:r>
              <a:rPr lang="en-US" dirty="0"/>
              <a:t>• Try herbs as a flavoring vinegar  butters</a:t>
            </a:r>
          </a:p>
        </p:txBody>
      </p:sp>
      <p:sp>
        <p:nvSpPr>
          <p:cNvPr id="4" name="Slide Number Placeholder 3"/>
          <p:cNvSpPr>
            <a:spLocks noGrp="1"/>
          </p:cNvSpPr>
          <p:nvPr>
            <p:ph type="sldNum" sz="quarter" idx="5"/>
          </p:nvPr>
        </p:nvSpPr>
        <p:spPr/>
        <p:txBody>
          <a:bodyPr/>
          <a:lstStyle/>
          <a:p>
            <a:fld id="{9BA8CAEA-8941-4111-9F63-C0660DF0C768}" type="slidenum">
              <a:rPr lang="en-US" smtClean="0"/>
              <a:t>14</a:t>
            </a:fld>
            <a:endParaRPr lang="en-US" dirty="0"/>
          </a:p>
        </p:txBody>
      </p:sp>
    </p:spTree>
    <p:extLst>
      <p:ext uri="{BB962C8B-B14F-4D97-AF65-F5344CB8AC3E}">
        <p14:creationId xmlns:p14="http://schemas.microsoft.com/office/powerpoint/2010/main" val="2638848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lstStyle/>
          <a:p>
            <a:r>
              <a:rPr lang="en-US" baseline="0" dirty="0"/>
              <a:t>There are no canning recommendations for canning pesto</a:t>
            </a:r>
          </a:p>
          <a:p>
            <a:endParaRPr lang="en-US" baseline="0" dirty="0"/>
          </a:p>
          <a:p>
            <a:r>
              <a:rPr lang="en-US" baseline="0" dirty="0"/>
              <a:t>Pesto is an uncooked seasoning mixture of herbs usually including fresh basil and oil. Both are low acid foods and together support the growth of disease causing Clostridium botulinum.</a:t>
            </a:r>
          </a:p>
          <a:p>
            <a:endParaRPr lang="en-US" baseline="0" dirty="0"/>
          </a:p>
          <a:p>
            <a:r>
              <a:rPr lang="en-US" baseline="0" dirty="0"/>
              <a:t>Oils may be flavored with herbs if they are made of fresh, stored in the refrigerator and used within 2-3 days</a:t>
            </a:r>
          </a:p>
          <a:p>
            <a:endParaRPr lang="en-US" baseline="0" dirty="0"/>
          </a:p>
          <a:p>
            <a:r>
              <a:rPr lang="en-US" baseline="0" dirty="0"/>
              <a:t>Pesto may be frozen for long term storage.</a:t>
            </a:r>
          </a:p>
        </p:txBody>
      </p:sp>
      <p:sp>
        <p:nvSpPr>
          <p:cNvPr id="4" name="Slide Number Placeholder 3"/>
          <p:cNvSpPr>
            <a:spLocks noGrp="1"/>
          </p:cNvSpPr>
          <p:nvPr>
            <p:ph type="sldNum" sz="quarter" idx="10"/>
          </p:nvPr>
        </p:nvSpPr>
        <p:spPr/>
        <p:txBody>
          <a:bodyPr/>
          <a:lstStyle/>
          <a:p>
            <a:fld id="{B880F3DC-89DB-B24A-B7C7-5F812F713A4B}" type="slidenum">
              <a:rPr lang="en-US" smtClean="0"/>
              <a:pPr/>
              <a:t>16</a:t>
            </a:fld>
            <a:endParaRPr lang="en-US" dirty="0"/>
          </a:p>
        </p:txBody>
      </p:sp>
    </p:spTree>
    <p:extLst>
      <p:ext uri="{BB962C8B-B14F-4D97-AF65-F5344CB8AC3E}">
        <p14:creationId xmlns:p14="http://schemas.microsoft.com/office/powerpoint/2010/main" val="82514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INDOOR AIR or ROOM DRYING </a:t>
            </a:r>
          </a:p>
          <a:p>
            <a:r>
              <a:rPr lang="en-US" dirty="0"/>
              <a:t>This method of drying differs from sun drying since it takes place indoors in  a well-ventilated area.</a:t>
            </a:r>
          </a:p>
          <a:p>
            <a:endParaRPr lang="en-US" dirty="0"/>
          </a:p>
          <a:p>
            <a:r>
              <a:rPr lang="en-US" dirty="0"/>
              <a:t>-For sturdy herbs-rosemary, sage, thyme, and parsley</a:t>
            </a:r>
          </a:p>
          <a:p>
            <a:r>
              <a:rPr lang="en-US" dirty="0"/>
              <a:t>String or tie herbs in bundles</a:t>
            </a:r>
          </a:p>
          <a:p>
            <a:r>
              <a:rPr lang="en-US" dirty="0"/>
              <a:t>Hang from a rack (do not have to place in a bag)</a:t>
            </a:r>
          </a:p>
          <a:p>
            <a:endParaRPr lang="en-US" dirty="0"/>
          </a:p>
          <a:p>
            <a:r>
              <a:rPr lang="en-US" dirty="0"/>
              <a:t>For tender herbs like basil, oregano, tarragon and mint, put the herbs in a paper bag</a:t>
            </a:r>
          </a:p>
          <a:p>
            <a:r>
              <a:rPr lang="en-US" dirty="0"/>
              <a:t>-Put herbs in a paper bag with stems up</a:t>
            </a:r>
          </a:p>
          <a:p>
            <a:r>
              <a:rPr lang="en-US" dirty="0"/>
              <a:t>-Tear or punch holes in the paper bag to allow air to circulate</a:t>
            </a:r>
          </a:p>
          <a:p>
            <a:r>
              <a:rPr lang="en-US" dirty="0"/>
              <a:t>-Close the bag with a string</a:t>
            </a:r>
          </a:p>
          <a:p>
            <a:r>
              <a:rPr lang="en-US" dirty="0"/>
              <a:t>Herbs are dried when they crumble in your hand.</a:t>
            </a:r>
          </a:p>
          <a:p>
            <a:endParaRPr lang="en-US" dirty="0"/>
          </a:p>
        </p:txBody>
      </p:sp>
      <p:sp>
        <p:nvSpPr>
          <p:cNvPr id="4" name="Slide Number Placeholder 3"/>
          <p:cNvSpPr>
            <a:spLocks noGrp="1"/>
          </p:cNvSpPr>
          <p:nvPr>
            <p:ph type="sldNum" sz="quarter" idx="5"/>
          </p:nvPr>
        </p:nvSpPr>
        <p:spPr/>
        <p:txBody>
          <a:bodyPr/>
          <a:lstStyle/>
          <a:p>
            <a:fld id="{9BA8CAEA-8941-4111-9F63-C0660DF0C768}" type="slidenum">
              <a:rPr lang="en-US" smtClean="0"/>
              <a:t>18</a:t>
            </a:fld>
            <a:endParaRPr lang="en-US" dirty="0"/>
          </a:p>
        </p:txBody>
      </p:sp>
    </p:spTree>
    <p:extLst>
      <p:ext uri="{BB962C8B-B14F-4D97-AF65-F5344CB8AC3E}">
        <p14:creationId xmlns:p14="http://schemas.microsoft.com/office/powerpoint/2010/main" val="387035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lstStyle/>
          <a:p>
            <a:r>
              <a:rPr lang="en-US" dirty="0"/>
              <a:t>-Put herbs in a paper bag with stems up</a:t>
            </a:r>
          </a:p>
          <a:p>
            <a:r>
              <a:rPr lang="en-US" dirty="0"/>
              <a:t>-Tear or punch holes in the paper bag to allow air to circulate</a:t>
            </a:r>
          </a:p>
          <a:p>
            <a:r>
              <a:rPr lang="en-US" dirty="0"/>
              <a:t>-Close the bag with a string</a:t>
            </a:r>
          </a:p>
          <a:p>
            <a:r>
              <a:rPr lang="en-US" dirty="0"/>
              <a:t>Herbs are dried when they crumble in your hand.</a:t>
            </a:r>
          </a:p>
          <a:p>
            <a:endParaRPr lang="en-US" dirty="0"/>
          </a:p>
          <a:p>
            <a:r>
              <a:rPr lang="en-US" dirty="0"/>
              <a:t>Enclosing them in paper bags with openings or holes for air circulation protects them from dust and other contaminants.</a:t>
            </a:r>
          </a:p>
          <a:p>
            <a:r>
              <a:rPr lang="en-US" dirty="0"/>
              <a:t> </a:t>
            </a:r>
          </a:p>
          <a:p>
            <a:r>
              <a:rPr lang="en-US" dirty="0"/>
              <a:t>Experiment: </a:t>
            </a:r>
          </a:p>
          <a:p>
            <a:r>
              <a:rPr lang="en-US" dirty="0"/>
              <a:t>The colder temperature took longer.</a:t>
            </a:r>
          </a:p>
          <a:p>
            <a:r>
              <a:rPr lang="en-US" dirty="0"/>
              <a:t>Laying on a plate took longer </a:t>
            </a:r>
          </a:p>
          <a:p>
            <a:r>
              <a:rPr lang="en-US" dirty="0"/>
              <a:t>Grow light w/ indoor humidity was the fastest </a:t>
            </a:r>
          </a:p>
        </p:txBody>
      </p:sp>
      <p:sp>
        <p:nvSpPr>
          <p:cNvPr id="4" name="Slide Number Placeholder 3"/>
          <p:cNvSpPr>
            <a:spLocks noGrp="1"/>
          </p:cNvSpPr>
          <p:nvPr>
            <p:ph type="sldNum" sz="quarter" idx="10"/>
          </p:nvPr>
        </p:nvSpPr>
        <p:spPr/>
        <p:txBody>
          <a:bodyPr/>
          <a:lstStyle/>
          <a:p>
            <a:fld id="{B880F3DC-89DB-B24A-B7C7-5F812F713A4B}" type="slidenum">
              <a:rPr lang="en-US" smtClean="0"/>
              <a:pPr/>
              <a:t>19</a:t>
            </a:fld>
            <a:endParaRPr lang="en-US"/>
          </a:p>
        </p:txBody>
      </p:sp>
    </p:spTree>
    <p:extLst>
      <p:ext uri="{BB962C8B-B14F-4D97-AF65-F5344CB8AC3E}">
        <p14:creationId xmlns:p14="http://schemas.microsoft.com/office/powerpoint/2010/main" val="296174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Arial Nova" panose="020B0504020202020204" pitchFamily="34" charset="0"/>
              </a:rPr>
              <a:t>Works better than air drying in humid conditions</a:t>
            </a:r>
          </a:p>
          <a:p>
            <a:pPr defTabSz="933237">
              <a:defRPr/>
            </a:pPr>
            <a:r>
              <a:rPr lang="en-US" dirty="0">
                <a:latin typeface="Arial Nova" panose="020B0504020202020204" pitchFamily="34" charset="0"/>
              </a:rPr>
              <a:t>Dry in a cool oven</a:t>
            </a:r>
          </a:p>
          <a:p>
            <a:pPr defTabSz="933237">
              <a:defRPr/>
            </a:pPr>
            <a:r>
              <a:rPr lang="en-US" dirty="0">
                <a:latin typeface="Arial Nova" panose="020B0504020202020204" pitchFamily="34" charset="0"/>
              </a:rPr>
              <a:t>Light in the oven or pilot light gives enough heat for overnight drying</a:t>
            </a:r>
          </a:p>
          <a:p>
            <a:endParaRPr lang="en-US" dirty="0"/>
          </a:p>
        </p:txBody>
      </p:sp>
      <p:sp>
        <p:nvSpPr>
          <p:cNvPr id="4" name="Slide Number Placeholder 3"/>
          <p:cNvSpPr>
            <a:spLocks noGrp="1"/>
          </p:cNvSpPr>
          <p:nvPr>
            <p:ph type="sldNum" sz="quarter" idx="5"/>
          </p:nvPr>
        </p:nvSpPr>
        <p:spPr/>
        <p:txBody>
          <a:bodyPr/>
          <a:lstStyle/>
          <a:p>
            <a:fld id="{9BA8CAEA-8941-4111-9F63-C0660DF0C768}" type="slidenum">
              <a:rPr lang="en-US" smtClean="0"/>
              <a:t>20</a:t>
            </a:fld>
            <a:endParaRPr lang="en-US" dirty="0"/>
          </a:p>
        </p:txBody>
      </p:sp>
    </p:spTree>
    <p:extLst>
      <p:ext uri="{BB962C8B-B14F-4D97-AF65-F5344CB8AC3E}">
        <p14:creationId xmlns:p14="http://schemas.microsoft.com/office/powerpoint/2010/main" val="229120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lstStyle/>
          <a:p>
            <a:r>
              <a:rPr lang="en-US" dirty="0"/>
              <a:t>MICROWAVE OVEN</a:t>
            </a:r>
          </a:p>
          <a:p>
            <a:pPr lvl="0"/>
            <a:r>
              <a:rPr lang="en-US" dirty="0"/>
              <a:t>Microwave ovens are a fast way to dry herbs when only small quantities are to be prepared</a:t>
            </a:r>
          </a:p>
          <a:p>
            <a:pPr lvl="0"/>
            <a:r>
              <a:rPr lang="en-US" dirty="0"/>
              <a:t>Place rinsed herbs on a paper towel</a:t>
            </a:r>
          </a:p>
          <a:p>
            <a:pPr lvl="0"/>
            <a:r>
              <a:rPr lang="en-US" dirty="0"/>
              <a:t>Cover with a second paper towel</a:t>
            </a:r>
          </a:p>
          <a:p>
            <a:pPr lvl="0"/>
            <a:r>
              <a:rPr lang="en-US" dirty="0"/>
              <a:t>Dry on high 1-3 minutes</a:t>
            </a:r>
          </a:p>
          <a:p>
            <a:pPr lvl="0"/>
            <a:r>
              <a:rPr lang="en-US" dirty="0"/>
              <a:t>Leaves should crumble off stem. If not dried, continue in 30 second increments; checking dryness every 30 seconds.</a:t>
            </a:r>
          </a:p>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pPr/>
              <a:t>22</a:t>
            </a:fld>
            <a:endParaRPr lang="en-US"/>
          </a:p>
        </p:txBody>
      </p:sp>
    </p:spTree>
    <p:extLst>
      <p:ext uri="{BB962C8B-B14F-4D97-AF65-F5344CB8AC3E}">
        <p14:creationId xmlns:p14="http://schemas.microsoft.com/office/powerpoint/2010/main" val="296174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lstStyle/>
          <a:p>
            <a:r>
              <a:rPr lang="en-US" dirty="0">
                <a:solidFill>
                  <a:srgbClr val="BB0032"/>
                </a:solidFill>
                <a:latin typeface="Arial"/>
                <a:cs typeface="Arial"/>
              </a:rPr>
              <a:t>Thank you! Do you have any questions? </a:t>
            </a:r>
          </a:p>
          <a:p>
            <a:endParaRPr lang="en-US" dirty="0">
              <a:solidFill>
                <a:srgbClr val="BB0032"/>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pPr/>
              <a:t>24</a:t>
            </a:fld>
            <a:endParaRPr lang="en-US"/>
          </a:p>
        </p:txBody>
      </p:sp>
    </p:spTree>
    <p:extLst>
      <p:ext uri="{BB962C8B-B14F-4D97-AF65-F5344CB8AC3E}">
        <p14:creationId xmlns:p14="http://schemas.microsoft.com/office/powerpoint/2010/main" val="459522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pPr/>
              <a:t>25</a:t>
            </a:fld>
            <a:endParaRPr lang="en-US"/>
          </a:p>
        </p:txBody>
      </p:sp>
    </p:spTree>
    <p:extLst>
      <p:ext uri="{BB962C8B-B14F-4D97-AF65-F5344CB8AC3E}">
        <p14:creationId xmlns:p14="http://schemas.microsoft.com/office/powerpoint/2010/main" val="339093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WTH PARTICIPANTS</a:t>
            </a:r>
          </a:p>
          <a:p>
            <a:endParaRPr lang="en-US" dirty="0"/>
          </a:p>
          <a:p>
            <a:r>
              <a:rPr lang="en-US" dirty="0"/>
              <a:t>SHARE/PUT IN CHAT (now or at the end)</a:t>
            </a:r>
            <a:endParaRPr lang="en-US" dirty="0">
              <a:cs typeface="Calibri"/>
            </a:endParaRPr>
          </a:p>
          <a:p>
            <a:r>
              <a:rPr lang="en-US" dirty="0"/>
              <a:t>Locate an Ohio State University Extension office near you at https://extension.osu.edu/lao </a:t>
            </a:r>
            <a:endParaRPr lang="en-US" dirty="0">
              <a:cs typeface="Calibri"/>
            </a:endParaRPr>
          </a:p>
          <a:p>
            <a:pPr defTabSz="473087">
              <a:defRPr/>
            </a:pPr>
            <a:r>
              <a:rPr lang="en-US" sz="1800" u="sng" dirty="0">
                <a:solidFill>
                  <a:srgbClr val="000000"/>
                </a:solidFill>
                <a:latin typeface="Calibri"/>
                <a:ea typeface="Times New Roman" panose="02020603050405020304" pitchFamily="18" charset="0"/>
                <a:cs typeface="Calibri"/>
                <a:hlinkClick r:id="" action="ppaction://noaction"/>
              </a:rPr>
              <a:t>Locate an Ohio State University Extension office near you</a:t>
            </a:r>
            <a:endParaRPr lang="en-US" sz="1800" dirty="0">
              <a:latin typeface="Calibri"/>
              <a:ea typeface="Calibri" panose="020F0502020204030204" pitchFamily="34" charset="0"/>
              <a:cs typeface="Calibri"/>
              <a:hlinkClick r:id="" action="ppaction://noaction"/>
            </a:endParaRPr>
          </a:p>
          <a:p>
            <a:endParaRPr lang="en-US" dirty="0"/>
          </a:p>
        </p:txBody>
      </p:sp>
      <p:sp>
        <p:nvSpPr>
          <p:cNvPr id="4" name="Slide Number Placeholder 3"/>
          <p:cNvSpPr>
            <a:spLocks noGrp="1"/>
          </p:cNvSpPr>
          <p:nvPr>
            <p:ph type="sldNum" sz="quarter" idx="5"/>
          </p:nvPr>
        </p:nvSpPr>
        <p:spPr/>
        <p:txBody>
          <a:bodyPr/>
          <a:lstStyle/>
          <a:p>
            <a:fld id="{99B94EC0-9D5C-CA42-912D-D76444F4D4F2}" type="slidenum">
              <a:rPr lang="en-US" smtClean="0"/>
              <a:t>2</a:t>
            </a:fld>
            <a:endParaRPr lang="en-US"/>
          </a:p>
        </p:txBody>
      </p:sp>
    </p:spTree>
    <p:extLst>
      <p:ext uri="{BB962C8B-B14F-4D97-AF65-F5344CB8AC3E}">
        <p14:creationId xmlns:p14="http://schemas.microsoft.com/office/powerpoint/2010/main" val="206889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pPr/>
              <a:t>26</a:t>
            </a:fld>
            <a:endParaRPr lang="en-US"/>
          </a:p>
        </p:txBody>
      </p:sp>
    </p:spTree>
    <p:extLst>
      <p:ext uri="{BB962C8B-B14F-4D97-AF65-F5344CB8AC3E}">
        <p14:creationId xmlns:p14="http://schemas.microsoft.com/office/powerpoint/2010/main" val="339093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F3DC-89DB-B24A-B7C7-5F812F713A4B}" type="slidenum">
              <a:rPr lang="en-US" smtClean="0"/>
              <a:pPr/>
              <a:t>27</a:t>
            </a:fld>
            <a:endParaRPr lang="en-US"/>
          </a:p>
        </p:txBody>
      </p:sp>
    </p:spTree>
    <p:extLst>
      <p:ext uri="{BB962C8B-B14F-4D97-AF65-F5344CB8AC3E}">
        <p14:creationId xmlns:p14="http://schemas.microsoft.com/office/powerpoint/2010/main" val="215513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OSU is an equal-opportunity provider. This presentation is available in an alternative media if requested, please let us know and we can provide that for you.</a:t>
            </a:r>
          </a:p>
          <a:p>
            <a:r>
              <a:rPr lang="en-US" dirty="0"/>
              <a:t>We would like to remind everyone today that we're not endorsing any product. </a:t>
            </a:r>
          </a:p>
          <a:p>
            <a:r>
              <a:rPr lang="en-US" dirty="0"/>
              <a:t>We may mention or show some trade names because they are on the food preservation product, but no discrimination is intended and no endorsement by Ohio State University Extension is implied. </a:t>
            </a:r>
            <a:endParaRPr lang="en-US" dirty="0">
              <a:cs typeface="Calibri"/>
            </a:endParaRPr>
          </a:p>
          <a:p>
            <a:endParaRPr lang="en-US" dirty="0"/>
          </a:p>
          <a:p>
            <a:r>
              <a:rPr lang="en-US" dirty="0"/>
              <a:t>https://nifa.usda.gov/resource/and-justice-all-poster </a:t>
            </a:r>
            <a:endParaRPr lang="en-US" dirty="0">
              <a:cs typeface="Calibri"/>
            </a:endParaRPr>
          </a:p>
          <a:p>
            <a:r>
              <a:rPr lang="en-US" b="0" dirty="0">
                <a:effectLst/>
              </a:rPr>
              <a:t>Thursday, November 14, 2019</a:t>
            </a:r>
            <a:endParaRPr lang="en-US" b="0" dirty="0">
              <a:effectLst/>
              <a:cs typeface="Calibri"/>
            </a:endParaRPr>
          </a:p>
          <a:p>
            <a:pPr algn="l"/>
            <a:r>
              <a:rPr lang="en-US" b="0" i="0" dirty="0">
                <a:solidFill>
                  <a:srgbClr val="525252"/>
                </a:solidFill>
                <a:effectLst/>
                <a:latin typeface="Roboto"/>
              </a:rPr>
              <a:t>The </a:t>
            </a:r>
            <a:r>
              <a:rPr lang="en-US" b="1" i="0" dirty="0">
                <a:solidFill>
                  <a:srgbClr val="525252"/>
                </a:solidFill>
                <a:effectLst/>
                <a:latin typeface="Roboto"/>
              </a:rPr>
              <a:t>"And Justice For All"</a:t>
            </a:r>
            <a:r>
              <a:rPr lang="en-US" b="0" i="0" dirty="0">
                <a:solidFill>
                  <a:srgbClr val="525252"/>
                </a:solidFill>
                <a:effectLst/>
                <a:latin typeface="Roboto"/>
              </a:rPr>
              <a:t> </a:t>
            </a:r>
            <a:r>
              <a:rPr lang="en-US" b="0" i="0" u="none" strike="noStrike" dirty="0">
                <a:solidFill>
                  <a:srgbClr val="0077B5"/>
                </a:solidFill>
                <a:effectLst/>
                <a:latin typeface="Roboto"/>
                <a:hlinkClick r:id="rId3"/>
              </a:rPr>
              <a:t>Civil Rights poster</a:t>
            </a:r>
            <a:r>
              <a:rPr lang="en-US" b="0" i="0" dirty="0">
                <a:solidFill>
                  <a:srgbClr val="525252"/>
                </a:solidFill>
                <a:effectLst/>
                <a:latin typeface="Roboto"/>
              </a:rPr>
              <a:t> is the primary method utilized to inform customers of their rights that displays information relevant to assisted programs, and the versions with direct links are as follows:</a:t>
            </a:r>
            <a:endParaRPr lang="en-US" b="0" i="0" dirty="0">
              <a:solidFill>
                <a:srgbClr val="525252"/>
              </a:solidFill>
              <a:effectLst/>
              <a:latin typeface="Roboto"/>
              <a:ea typeface="Roboto"/>
            </a:endParaRPr>
          </a:p>
          <a:p>
            <a:pPr algn="l">
              <a:buFont typeface="Arial" panose="020B0604020202020204" pitchFamily="34" charset="0"/>
              <a:buChar char="•"/>
            </a:pPr>
            <a:r>
              <a:rPr lang="en-US" b="0" i="0" u="none" strike="noStrike" dirty="0">
                <a:solidFill>
                  <a:srgbClr val="0077B5"/>
                </a:solidFill>
                <a:effectLst/>
                <a:latin typeface="Roboto"/>
                <a:hlinkClick r:id="rId4"/>
              </a:rPr>
              <a:t>AD-475A</a:t>
            </a:r>
            <a:r>
              <a:rPr lang="en-US" b="0" i="0" dirty="0">
                <a:solidFill>
                  <a:srgbClr val="525252"/>
                </a:solidFill>
                <a:effectLst/>
                <a:latin typeface="Roboto"/>
              </a:rPr>
              <a:t>: This version is for Federally-Assisted Programs. The language is all inclusive and recipients must display the poster while conducting program delivery.</a:t>
            </a:r>
            <a:endParaRPr lang="en-US" b="0" i="0" dirty="0">
              <a:solidFill>
                <a:srgbClr val="525252"/>
              </a:solidFill>
              <a:effectLst/>
              <a:latin typeface="Roboto"/>
              <a:ea typeface="Roboto"/>
            </a:endParaRPr>
          </a:p>
          <a:p>
            <a:pPr algn="l">
              <a:buFont typeface="Arial" panose="020B0604020202020204" pitchFamily="34" charset="0"/>
              <a:buChar char="•"/>
            </a:pPr>
            <a:r>
              <a:rPr lang="en-US" b="0" i="0" u="none" strike="noStrike" dirty="0">
                <a:solidFill>
                  <a:srgbClr val="0077B5"/>
                </a:solidFill>
                <a:effectLst/>
                <a:latin typeface="Roboto"/>
                <a:hlinkClick r:id="rId5"/>
              </a:rPr>
              <a:t>AD-475B</a:t>
            </a:r>
            <a:r>
              <a:rPr lang="en-US" b="0" i="0" dirty="0">
                <a:solidFill>
                  <a:srgbClr val="525252"/>
                </a:solidFill>
                <a:effectLst/>
                <a:latin typeface="Roboto"/>
              </a:rPr>
              <a:t>: This is the Supplemental Nutrition Assistance Program (SNAP) and Food Distribution Program on Indian Reservations (FDPIR) version and should be posted in SNAP and FDPIR offices.</a:t>
            </a:r>
            <a:endParaRPr lang="en-US" b="0" i="0" dirty="0">
              <a:solidFill>
                <a:srgbClr val="525252"/>
              </a:solidFill>
              <a:effectLst/>
              <a:latin typeface="Roboto"/>
              <a:ea typeface="Roboto"/>
            </a:endParaRPr>
          </a:p>
          <a:p>
            <a:pPr algn="l"/>
            <a:endParaRPr lang="en-US" b="0" i="0" dirty="0">
              <a:solidFill>
                <a:srgbClr val="525252"/>
              </a:solidFill>
              <a:effectLst/>
              <a:latin typeface="Roboto"/>
            </a:endParaRPr>
          </a:p>
          <a:p>
            <a:pPr algn="l"/>
            <a:r>
              <a:rPr lang="en-US" b="0" i="0" dirty="0">
                <a:solidFill>
                  <a:srgbClr val="525252"/>
                </a:solidFill>
                <a:effectLst/>
                <a:latin typeface="Roboto"/>
              </a:rPr>
              <a:t>Recipients of federally-assisted programs such as land-grant institutions are required to display this poster in their facilities where it can be viewed by customers.</a:t>
            </a:r>
            <a:br>
              <a:rPr lang="en-US" b="0" i="0" dirty="0">
                <a:effectLst/>
                <a:latin typeface="Roboto"/>
              </a:rPr>
            </a:br>
            <a:br>
              <a:rPr lang="en-US" b="0" i="0" dirty="0">
                <a:effectLst/>
                <a:latin typeface="Roboto"/>
              </a:rPr>
            </a:br>
            <a:r>
              <a:rPr lang="en-US" b="0" i="0" dirty="0">
                <a:solidFill>
                  <a:srgbClr val="525252"/>
                </a:solidFill>
                <a:effectLst/>
                <a:latin typeface="Roboto"/>
              </a:rPr>
              <a:t>This required poster should be displayed in the specific size of 11" width x 17" height. This size requirement relates to a problem where the poster's text becomes small and almost unreadable when printed in a typical printer's print size of 8.5" x 11". Few organizations have printers capable of printing the required 11" x 17" poster size. The copy shared here is for the </a:t>
            </a:r>
            <a:r>
              <a:rPr lang="en-US" b="1" i="0" dirty="0">
                <a:solidFill>
                  <a:srgbClr val="525252"/>
                </a:solidFill>
                <a:effectLst/>
                <a:latin typeface="Roboto"/>
              </a:rPr>
              <a:t>purpose of reference</a:t>
            </a:r>
            <a:r>
              <a:rPr lang="en-US" b="0" i="0" dirty="0">
                <a:solidFill>
                  <a:srgbClr val="525252"/>
                </a:solidFill>
                <a:effectLst/>
                <a:latin typeface="Roboto"/>
              </a:rPr>
              <a:t> rather than printing and display.</a:t>
            </a:r>
            <a:endParaRPr lang="en-US" b="0" i="0" dirty="0">
              <a:solidFill>
                <a:srgbClr val="525252"/>
              </a:solidFill>
              <a:effectLst/>
              <a:latin typeface="Roboto"/>
              <a:ea typeface="Roboto"/>
            </a:endParaRPr>
          </a:p>
          <a:p>
            <a:endParaRPr lang="en-US" dirty="0"/>
          </a:p>
          <a:p>
            <a:endParaRPr lang="en-US" dirty="0"/>
          </a:p>
        </p:txBody>
      </p:sp>
      <p:sp>
        <p:nvSpPr>
          <p:cNvPr id="4" name="Slide Number Placeholder 3"/>
          <p:cNvSpPr>
            <a:spLocks noGrp="1"/>
          </p:cNvSpPr>
          <p:nvPr>
            <p:ph type="sldNum" sz="quarter" idx="5"/>
          </p:nvPr>
        </p:nvSpPr>
        <p:spPr/>
        <p:txBody>
          <a:bodyPr/>
          <a:lstStyle/>
          <a:p>
            <a:fld id="{99B94EC0-9D5C-CA42-912D-D76444F4D4F2}" type="slidenum">
              <a:rPr lang="en-US" smtClean="0"/>
              <a:t>3</a:t>
            </a:fld>
            <a:endParaRPr lang="en-US"/>
          </a:p>
        </p:txBody>
      </p:sp>
    </p:spTree>
    <p:extLst>
      <p:ext uri="{BB962C8B-B14F-4D97-AF65-F5344CB8AC3E}">
        <p14:creationId xmlns:p14="http://schemas.microsoft.com/office/powerpoint/2010/main" val="410042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Selection</a:t>
            </a:r>
          </a:p>
          <a:p>
            <a:r>
              <a:rPr lang="en-US" dirty="0"/>
              <a:t>Pick at peak flavor when flower buds first appear before fully open</a:t>
            </a:r>
          </a:p>
          <a:p>
            <a:r>
              <a:rPr lang="en-US" dirty="0"/>
              <a:t>Harvest in the morning to minimize wilting</a:t>
            </a:r>
          </a:p>
          <a:p>
            <a:r>
              <a:rPr lang="en-US" dirty="0"/>
              <a:t>Herbs are best harvested in the morning after the dew has evaporated, but before the sun has warmed them. The oils that give herbs their aromas and flavors are volatile (readily escape from the leaves, seeds, and stems if injured). </a:t>
            </a:r>
          </a:p>
          <a:p>
            <a:r>
              <a:rPr lang="en-US" dirty="0"/>
              <a:t>Select fresh, disease, insect free.</a:t>
            </a:r>
          </a:p>
          <a:p>
            <a:r>
              <a:rPr lang="en-US" dirty="0"/>
              <a:t>Therefore, herbs need to be handled very gently and should never be “stacked” or handled in such a way that they may be bruised. Select just enough herbs to be used, dried or frozen the same day. Herbs should look fresh and clean, be free of disease, and not discolored or damaged.</a:t>
            </a:r>
          </a:p>
          <a:p>
            <a:r>
              <a:rPr lang="en-US" dirty="0"/>
              <a:t>Wash leaves on the stems in running water</a:t>
            </a:r>
          </a:p>
          <a:p>
            <a:r>
              <a:rPr lang="en-US" dirty="0"/>
              <a:t>Gently shake to remove excess water</a:t>
            </a:r>
          </a:p>
          <a:p>
            <a:r>
              <a:rPr lang="en-US" dirty="0"/>
              <a:t>Drain on clean paper towels</a:t>
            </a:r>
          </a:p>
          <a:p>
            <a:endParaRPr lang="en-US" dirty="0"/>
          </a:p>
        </p:txBody>
      </p:sp>
      <p:sp>
        <p:nvSpPr>
          <p:cNvPr id="4" name="Slide Number Placeholder 3"/>
          <p:cNvSpPr>
            <a:spLocks noGrp="1"/>
          </p:cNvSpPr>
          <p:nvPr>
            <p:ph type="sldNum" sz="quarter" idx="5"/>
          </p:nvPr>
        </p:nvSpPr>
        <p:spPr/>
        <p:txBody>
          <a:bodyPr/>
          <a:lstStyle/>
          <a:p>
            <a:fld id="{9BA8CAEA-8941-4111-9F63-C0660DF0C768}" type="slidenum">
              <a:rPr lang="en-US" smtClean="0"/>
              <a:t>4</a:t>
            </a:fld>
            <a:endParaRPr lang="en-US" dirty="0"/>
          </a:p>
        </p:txBody>
      </p:sp>
    </p:spTree>
    <p:extLst>
      <p:ext uri="{BB962C8B-B14F-4D97-AF65-F5344CB8AC3E}">
        <p14:creationId xmlns:p14="http://schemas.microsoft.com/office/powerpoint/2010/main" val="269548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normAutofit/>
          </a:bodyPr>
          <a:lstStyle/>
          <a:p>
            <a:r>
              <a:rPr lang="en-US" baseline="0" dirty="0"/>
              <a:t>There are about 100 varieties of basil but not all are used for culinary purposes. The most common basil is Sweet Basil.</a:t>
            </a:r>
          </a:p>
          <a:p>
            <a:r>
              <a:rPr lang="en-US" baseline="0" dirty="0"/>
              <a:t>Basil is easy to grow from seed, experts encourage gardeners to plant a new batch ever 3-4 weeks for and endless supply of basil all summer. Basil flowers can attract important pollinators to you garden.</a:t>
            </a:r>
          </a:p>
        </p:txBody>
      </p:sp>
      <p:sp>
        <p:nvSpPr>
          <p:cNvPr id="4" name="Slide Number Placeholder 3"/>
          <p:cNvSpPr>
            <a:spLocks noGrp="1"/>
          </p:cNvSpPr>
          <p:nvPr>
            <p:ph type="sldNum" sz="quarter" idx="10"/>
          </p:nvPr>
        </p:nvSpPr>
        <p:spPr/>
        <p:txBody>
          <a:bodyPr/>
          <a:lstStyle/>
          <a:p>
            <a:fld id="{B880F3DC-89DB-B24A-B7C7-5F812F713A4B}" type="slidenum">
              <a:rPr lang="en-US" smtClean="0"/>
              <a:pPr/>
              <a:t>6</a:t>
            </a:fld>
            <a:endParaRPr lang="en-US" dirty="0"/>
          </a:p>
        </p:txBody>
      </p:sp>
    </p:spTree>
    <p:extLst>
      <p:ext uri="{BB962C8B-B14F-4D97-AF65-F5344CB8AC3E}">
        <p14:creationId xmlns:p14="http://schemas.microsoft.com/office/powerpoint/2010/main" val="282777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normAutofit/>
          </a:bodyPr>
          <a:lstStyle/>
          <a:p>
            <a:r>
              <a:rPr lang="en-US" baseline="0" dirty="0"/>
              <a:t>Four varieties, most common is Italian </a:t>
            </a:r>
          </a:p>
        </p:txBody>
      </p:sp>
      <p:sp>
        <p:nvSpPr>
          <p:cNvPr id="4" name="Slide Number Placeholder 3"/>
          <p:cNvSpPr>
            <a:spLocks noGrp="1"/>
          </p:cNvSpPr>
          <p:nvPr>
            <p:ph type="sldNum" sz="quarter" idx="10"/>
          </p:nvPr>
        </p:nvSpPr>
        <p:spPr/>
        <p:txBody>
          <a:bodyPr/>
          <a:lstStyle/>
          <a:p>
            <a:fld id="{B880F3DC-89DB-B24A-B7C7-5F812F713A4B}" type="slidenum">
              <a:rPr lang="en-US" smtClean="0"/>
              <a:pPr/>
              <a:t>7</a:t>
            </a:fld>
            <a:endParaRPr lang="en-US" dirty="0"/>
          </a:p>
        </p:txBody>
      </p:sp>
    </p:spTree>
    <p:extLst>
      <p:ext uri="{BB962C8B-B14F-4D97-AF65-F5344CB8AC3E}">
        <p14:creationId xmlns:p14="http://schemas.microsoft.com/office/powerpoint/2010/main" val="186311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normAutofit/>
          </a:bodyPr>
          <a:lstStyle/>
          <a:p>
            <a:r>
              <a:rPr lang="en-US" baseline="0" dirty="0"/>
              <a:t>Two types of rosemary, one is a shrub that can grow up to 4 feet, and the other grows as ground cover</a:t>
            </a:r>
          </a:p>
        </p:txBody>
      </p:sp>
      <p:sp>
        <p:nvSpPr>
          <p:cNvPr id="4" name="Slide Number Placeholder 3"/>
          <p:cNvSpPr>
            <a:spLocks noGrp="1"/>
          </p:cNvSpPr>
          <p:nvPr>
            <p:ph type="sldNum" sz="quarter" idx="10"/>
          </p:nvPr>
        </p:nvSpPr>
        <p:spPr/>
        <p:txBody>
          <a:bodyPr/>
          <a:lstStyle/>
          <a:p>
            <a:fld id="{B880F3DC-89DB-B24A-B7C7-5F812F713A4B}" type="slidenum">
              <a:rPr lang="en-US" smtClean="0"/>
              <a:pPr/>
              <a:t>8</a:t>
            </a:fld>
            <a:endParaRPr lang="en-US" dirty="0"/>
          </a:p>
        </p:txBody>
      </p:sp>
    </p:spTree>
    <p:extLst>
      <p:ext uri="{BB962C8B-B14F-4D97-AF65-F5344CB8AC3E}">
        <p14:creationId xmlns:p14="http://schemas.microsoft.com/office/powerpoint/2010/main" val="559932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normAutofit/>
          </a:bodyPr>
          <a:lstStyle/>
          <a:p>
            <a:r>
              <a:rPr lang="en-US" baseline="0" dirty="0"/>
              <a:t>There are hundreds of types of sage but not all are edible, only about 15 used regularly in culinary. The most popular type of sage is “common” or garden sage.</a:t>
            </a:r>
          </a:p>
          <a:p>
            <a:r>
              <a:rPr lang="en-US" baseline="0" dirty="0"/>
              <a:t>Most grown for decorative purposes. </a:t>
            </a:r>
          </a:p>
        </p:txBody>
      </p:sp>
      <p:sp>
        <p:nvSpPr>
          <p:cNvPr id="4" name="Slide Number Placeholder 3"/>
          <p:cNvSpPr>
            <a:spLocks noGrp="1"/>
          </p:cNvSpPr>
          <p:nvPr>
            <p:ph type="sldNum" sz="quarter" idx="10"/>
          </p:nvPr>
        </p:nvSpPr>
        <p:spPr/>
        <p:txBody>
          <a:bodyPr/>
          <a:lstStyle/>
          <a:p>
            <a:fld id="{B880F3DC-89DB-B24A-B7C7-5F812F713A4B}" type="slidenum">
              <a:rPr lang="en-US" smtClean="0"/>
              <a:pPr/>
              <a:t>9</a:t>
            </a:fld>
            <a:endParaRPr lang="en-US" dirty="0"/>
          </a:p>
        </p:txBody>
      </p:sp>
    </p:spTree>
    <p:extLst>
      <p:ext uri="{BB962C8B-B14F-4D97-AF65-F5344CB8AC3E}">
        <p14:creationId xmlns:p14="http://schemas.microsoft.com/office/powerpoint/2010/main" val="365258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11200"/>
            <a:ext cx="4740275" cy="3556000"/>
          </a:xfrm>
        </p:spPr>
      </p:sp>
      <p:sp>
        <p:nvSpPr>
          <p:cNvPr id="3" name="Notes Placeholder 2"/>
          <p:cNvSpPr>
            <a:spLocks noGrp="1"/>
          </p:cNvSpPr>
          <p:nvPr>
            <p:ph type="body" idx="1"/>
          </p:nvPr>
        </p:nvSpPr>
        <p:spPr/>
        <p:txBody>
          <a:bodyPr>
            <a:normAutofit/>
          </a:bodyPr>
          <a:lstStyle/>
          <a:p>
            <a:r>
              <a:rPr lang="en-US" baseline="0" dirty="0"/>
              <a:t>There are 300 varieties of thyme only a few are used in culinary. Including French, English, Lemon and Caraway </a:t>
            </a:r>
          </a:p>
          <a:p>
            <a:r>
              <a:rPr lang="en-US" baseline="0" dirty="0"/>
              <a:t>Most thyme like sage is grown as decorative or ornamental to attract butterflies and bees.</a:t>
            </a:r>
          </a:p>
        </p:txBody>
      </p:sp>
      <p:sp>
        <p:nvSpPr>
          <p:cNvPr id="4" name="Slide Number Placeholder 3"/>
          <p:cNvSpPr>
            <a:spLocks noGrp="1"/>
          </p:cNvSpPr>
          <p:nvPr>
            <p:ph type="sldNum" sz="quarter" idx="10"/>
          </p:nvPr>
        </p:nvSpPr>
        <p:spPr/>
        <p:txBody>
          <a:bodyPr/>
          <a:lstStyle/>
          <a:p>
            <a:fld id="{B880F3DC-89DB-B24A-B7C7-5F812F713A4B}" type="slidenum">
              <a:rPr lang="en-US" smtClean="0"/>
              <a:pPr/>
              <a:t>10</a:t>
            </a:fld>
            <a:endParaRPr lang="en-US" dirty="0"/>
          </a:p>
        </p:txBody>
      </p:sp>
    </p:spTree>
    <p:extLst>
      <p:ext uri="{BB962C8B-B14F-4D97-AF65-F5344CB8AC3E}">
        <p14:creationId xmlns:p14="http://schemas.microsoft.com/office/powerpoint/2010/main" val="3302762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C334-592C-044B-9773-00B7E96A71D3}"/>
              </a:ext>
            </a:extLst>
          </p:cNvPr>
          <p:cNvSpPr>
            <a:spLocks noGrp="1"/>
          </p:cNvSpPr>
          <p:nvPr>
            <p:ph type="ctrTitle"/>
          </p:nvPr>
        </p:nvSpPr>
        <p:spPr>
          <a:xfrm>
            <a:off x="447040" y="705805"/>
            <a:ext cx="8229600" cy="767397"/>
          </a:xfrm>
          <a:prstGeom prst="rect">
            <a:avLst/>
          </a:prstGeom>
        </p:spPr>
        <p:txBody>
          <a:bodyPr anchor="t">
            <a:normAutofit/>
          </a:bodyPr>
          <a:lstStyle>
            <a:lvl1pPr algn="l">
              <a:defRPr sz="3000"/>
            </a:lvl1pPr>
          </a:lstStyle>
          <a:p>
            <a:r>
              <a:rPr lang="en-US" dirty="0"/>
              <a:t>Click to edit Master title style</a:t>
            </a:r>
          </a:p>
        </p:txBody>
      </p:sp>
      <p:sp>
        <p:nvSpPr>
          <p:cNvPr id="3" name="Subtitle 2">
            <a:extLst>
              <a:ext uri="{FF2B5EF4-FFF2-40B4-BE49-F238E27FC236}">
                <a16:creationId xmlns:a16="http://schemas.microsoft.com/office/drawing/2014/main" id="{7E723990-30CD-964F-BA16-DFC7ECBFF15A}"/>
              </a:ext>
            </a:extLst>
          </p:cNvPr>
          <p:cNvSpPr>
            <a:spLocks noGrp="1"/>
          </p:cNvSpPr>
          <p:nvPr>
            <p:ph type="subTitle" idx="1"/>
          </p:nvPr>
        </p:nvSpPr>
        <p:spPr>
          <a:xfrm>
            <a:off x="447040" y="1473200"/>
            <a:ext cx="8229600" cy="1655762"/>
          </a:xfrm>
          <a:prstGeom prst="rect">
            <a:avLst/>
          </a:prstGeo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9249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073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2354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6565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74791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87081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915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3011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8531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16785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254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2B17-AC93-4C45-B79D-068EFBCA8A18}"/>
              </a:ext>
            </a:extLst>
          </p:cNvPr>
          <p:cNvSpPr>
            <a:spLocks noGrp="1"/>
          </p:cNvSpPr>
          <p:nvPr>
            <p:ph type="title"/>
          </p:nvPr>
        </p:nvSpPr>
        <p:spPr>
          <a:xfrm>
            <a:off x="467361" y="681038"/>
            <a:ext cx="8047990" cy="863282"/>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7C11D7-AF68-8047-9BB4-343512CA2193}"/>
              </a:ext>
            </a:extLst>
          </p:cNvPr>
          <p:cNvSpPr>
            <a:spLocks noGrp="1"/>
          </p:cNvSpPr>
          <p:nvPr>
            <p:ph idx="1"/>
          </p:nvPr>
        </p:nvSpPr>
        <p:spPr>
          <a:xfrm>
            <a:off x="467361" y="1544320"/>
            <a:ext cx="8047990" cy="4351338"/>
          </a:xfrm>
          <a:prstGeom prst="rect">
            <a:avLst/>
          </a:prstGeom>
        </p:spPr>
        <p:txBody>
          <a:bodyPr/>
          <a:lstStyle>
            <a:lvl1pPr>
              <a:buClr>
                <a:srgbClr val="BB0100"/>
              </a:buClr>
              <a:defRPr>
                <a:latin typeface="Arial" panose="020B0604020202020204" pitchFamily="34" charset="0"/>
                <a:cs typeface="Arial" panose="020B0604020202020204" pitchFamily="34" charset="0"/>
              </a:defRPr>
            </a:lvl1pPr>
            <a:lvl2pPr>
              <a:buClr>
                <a:srgbClr val="BB0100"/>
              </a:buClr>
              <a:defRPr>
                <a:latin typeface="Arial" panose="020B0604020202020204" pitchFamily="34" charset="0"/>
                <a:cs typeface="Arial" panose="020B0604020202020204" pitchFamily="34" charset="0"/>
              </a:defRPr>
            </a:lvl2pPr>
            <a:lvl3pPr>
              <a:buClr>
                <a:srgbClr val="BB0100"/>
              </a:buClr>
              <a:defRPr>
                <a:latin typeface="Arial" panose="020B0604020202020204" pitchFamily="34" charset="0"/>
                <a:cs typeface="Arial" panose="020B0604020202020204" pitchFamily="34" charset="0"/>
              </a:defRPr>
            </a:lvl3pPr>
            <a:lvl4pPr>
              <a:buClr>
                <a:srgbClr val="BB0100"/>
              </a:buClr>
              <a:defRPr>
                <a:latin typeface="Arial" panose="020B0604020202020204" pitchFamily="34" charset="0"/>
                <a:cs typeface="Arial" panose="020B0604020202020204" pitchFamily="34" charset="0"/>
              </a:defRPr>
            </a:lvl4pPr>
            <a:lvl5pPr>
              <a:buClr>
                <a:srgbClr val="BB01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06377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8315B7B9-C56D-7E3F-3A89-DC1EB1AB8573}"/>
              </a:ext>
            </a:extLst>
          </p:cNvPr>
          <p:cNvSpPr>
            <a:spLocks noGrp="1"/>
          </p:cNvSpPr>
          <p:nvPr>
            <p:ph type="subTitle" idx="10"/>
          </p:nvPr>
        </p:nvSpPr>
        <p:spPr>
          <a:xfrm>
            <a:off x="353728" y="1179427"/>
            <a:ext cx="8417293" cy="4711879"/>
          </a:xfrm>
        </p:spPr>
        <p:txBody>
          <a:bodyPr/>
          <a:lstStyle>
            <a:lvl1pPr marL="0" indent="0" algn="l">
              <a:buNone/>
              <a:defRPr sz="1800" b="1" i="0">
                <a:latin typeface="Buckeye Sans SemiBold"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Rectangle 8">
            <a:extLst>
              <a:ext uri="{FF2B5EF4-FFF2-40B4-BE49-F238E27FC236}">
                <a16:creationId xmlns:a16="http://schemas.microsoft.com/office/drawing/2014/main" id="{94EDFC51-FBF5-2264-0D48-60C873776A7D}"/>
              </a:ext>
            </a:extLst>
          </p:cNvPr>
          <p:cNvSpPr/>
          <p:nvPr userDrawn="1"/>
        </p:nvSpPr>
        <p:spPr>
          <a:xfrm>
            <a:off x="57752" y="67378"/>
            <a:ext cx="9023684" cy="6790622"/>
          </a:xfrm>
          <a:prstGeom prst="rect">
            <a:avLst/>
          </a:prstGeom>
          <a:noFill/>
          <a:ln w="190500">
            <a:solidFill>
              <a:srgbClr val="BA0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Tag --CFAES -- College of Food, Agricultural, and Environmental Sciences">
            <a:extLst>
              <a:ext uri="{FF2B5EF4-FFF2-40B4-BE49-F238E27FC236}">
                <a16:creationId xmlns:a16="http://schemas.microsoft.com/office/drawing/2014/main" id="{33FB90CA-DA0A-2C0A-1C3B-DD426CF4641E}"/>
              </a:ext>
            </a:extLst>
          </p:cNvPr>
          <p:cNvPicPr>
            <a:picLocks noChangeAspect="1"/>
          </p:cNvPicPr>
          <p:nvPr userDrawn="1"/>
        </p:nvPicPr>
        <p:blipFill>
          <a:blip r:embed="rId2"/>
          <a:stretch>
            <a:fillRect/>
          </a:stretch>
        </p:blipFill>
        <p:spPr>
          <a:xfrm>
            <a:off x="274322" y="6030233"/>
            <a:ext cx="1140694" cy="584355"/>
          </a:xfrm>
          <a:prstGeom prst="rect">
            <a:avLst/>
          </a:prstGeom>
        </p:spPr>
      </p:pic>
      <p:sp>
        <p:nvSpPr>
          <p:cNvPr id="11" name="TextBox 10">
            <a:extLst>
              <a:ext uri="{FF2B5EF4-FFF2-40B4-BE49-F238E27FC236}">
                <a16:creationId xmlns:a16="http://schemas.microsoft.com/office/drawing/2014/main" id="{35AE1EC3-1AB1-6503-AEBF-1C26F65675D4}"/>
              </a:ext>
            </a:extLst>
          </p:cNvPr>
          <p:cNvSpPr txBox="1"/>
          <p:nvPr userDrawn="1"/>
        </p:nvSpPr>
        <p:spPr>
          <a:xfrm>
            <a:off x="5214485" y="6428590"/>
            <a:ext cx="3652787" cy="219291"/>
          </a:xfrm>
          <a:prstGeom prst="rect">
            <a:avLst/>
          </a:prstGeom>
          <a:noFill/>
        </p:spPr>
        <p:txBody>
          <a:bodyPr wrap="square" rtlCol="0">
            <a:spAutoFit/>
          </a:bodyPr>
          <a:lstStyle/>
          <a:p>
            <a:pPr algn="r"/>
            <a:r>
              <a:rPr lang="en-US" sz="825" b="1" i="0">
                <a:latin typeface="Buckeye Sans" pitchFamily="2" charset="77"/>
              </a:rPr>
              <a:t>Food Preservation Team </a:t>
            </a:r>
            <a:r>
              <a:rPr lang="en-US" sz="825" b="1" i="0">
                <a:solidFill>
                  <a:srgbClr val="BA0D2E"/>
                </a:solidFill>
                <a:latin typeface="Buckeye Sans" pitchFamily="2" charset="77"/>
              </a:rPr>
              <a:t>|</a:t>
            </a:r>
            <a:r>
              <a:rPr lang="en-US" sz="825" b="1" i="0">
                <a:latin typeface="Buckeye Sans" pitchFamily="2" charset="77"/>
              </a:rPr>
              <a:t> FAMILY AND CONSUMER SCIENCES</a:t>
            </a:r>
          </a:p>
        </p:txBody>
      </p:sp>
      <p:sp>
        <p:nvSpPr>
          <p:cNvPr id="4" name="Title 1">
            <a:extLst>
              <a:ext uri="{FF2B5EF4-FFF2-40B4-BE49-F238E27FC236}">
                <a16:creationId xmlns:a16="http://schemas.microsoft.com/office/drawing/2014/main" id="{A6AF8857-61A0-9999-7D2A-E03310288725}"/>
              </a:ext>
            </a:extLst>
          </p:cNvPr>
          <p:cNvSpPr>
            <a:spLocks noGrp="1"/>
          </p:cNvSpPr>
          <p:nvPr>
            <p:ph type="ctrTitle"/>
          </p:nvPr>
        </p:nvSpPr>
        <p:spPr>
          <a:xfrm>
            <a:off x="353728" y="333092"/>
            <a:ext cx="8417293" cy="841191"/>
          </a:xfrm>
        </p:spPr>
        <p:txBody>
          <a:bodyPr anchor="t">
            <a:normAutofit/>
          </a:bodyPr>
          <a:lstStyle>
            <a:lvl1pPr algn="l">
              <a:defRPr sz="3600" b="1" i="0">
                <a:solidFill>
                  <a:srgbClr val="BA0D2E"/>
                </a:solidFill>
                <a:latin typeface="Buckeye Sans ExtraBold" pitchFamily="2" charset="77"/>
              </a:defRPr>
            </a:lvl1pPr>
          </a:lstStyle>
          <a:p>
            <a:r>
              <a:rPr lang="en-US"/>
              <a:t>Click to edit Master title style</a:t>
            </a:r>
          </a:p>
        </p:txBody>
      </p:sp>
    </p:spTree>
    <p:extLst>
      <p:ext uri="{BB962C8B-B14F-4D97-AF65-F5344CB8AC3E}">
        <p14:creationId xmlns:p14="http://schemas.microsoft.com/office/powerpoint/2010/main" val="149101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833BD5-8DCE-8948-A836-9D2ADF679F62}"/>
              </a:ext>
            </a:extLst>
          </p:cNvPr>
          <p:cNvSpPr>
            <a:spLocks noGrp="1"/>
          </p:cNvSpPr>
          <p:nvPr>
            <p:ph type="title"/>
          </p:nvPr>
        </p:nvSpPr>
        <p:spPr>
          <a:xfrm>
            <a:off x="467361" y="681038"/>
            <a:ext cx="8047990" cy="863282"/>
          </a:xfrm>
          <a:prstGeom prst="rect">
            <a:avLst/>
          </a:prstGeo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90873CB-6B8A-164B-8E56-B46C16AC9C07}"/>
              </a:ext>
            </a:extLst>
          </p:cNvPr>
          <p:cNvSpPr>
            <a:spLocks noGrp="1"/>
          </p:cNvSpPr>
          <p:nvPr>
            <p:ph idx="1"/>
          </p:nvPr>
        </p:nvSpPr>
        <p:spPr>
          <a:xfrm>
            <a:off x="467361" y="1544320"/>
            <a:ext cx="8047990" cy="4351338"/>
          </a:xfrm>
          <a:prstGeom prst="rect">
            <a:avLst/>
          </a:prstGeom>
        </p:spPr>
        <p:txBody>
          <a:bodyPr/>
          <a:lstStyle>
            <a:lvl1pPr>
              <a:buClr>
                <a:srgbClr val="BB0100"/>
              </a:buClr>
              <a:defRPr>
                <a:latin typeface="Arial" panose="020B0604020202020204" pitchFamily="34" charset="0"/>
                <a:cs typeface="Arial" panose="020B0604020202020204" pitchFamily="34" charset="0"/>
              </a:defRPr>
            </a:lvl1pPr>
            <a:lvl2pPr>
              <a:buClr>
                <a:srgbClr val="BB0100"/>
              </a:buClr>
              <a:defRPr>
                <a:latin typeface="Arial" panose="020B0604020202020204" pitchFamily="34" charset="0"/>
                <a:cs typeface="Arial" panose="020B0604020202020204" pitchFamily="34" charset="0"/>
              </a:defRPr>
            </a:lvl2pPr>
            <a:lvl3pPr>
              <a:buClr>
                <a:srgbClr val="BB0100"/>
              </a:buClr>
              <a:defRPr>
                <a:latin typeface="Arial" panose="020B0604020202020204" pitchFamily="34" charset="0"/>
                <a:cs typeface="Arial" panose="020B0604020202020204" pitchFamily="34" charset="0"/>
              </a:defRPr>
            </a:lvl3pPr>
            <a:lvl4pPr>
              <a:buClr>
                <a:srgbClr val="BB0100"/>
              </a:buClr>
              <a:defRPr>
                <a:latin typeface="Arial" panose="020B0604020202020204" pitchFamily="34" charset="0"/>
                <a:cs typeface="Arial" panose="020B0604020202020204" pitchFamily="34" charset="0"/>
              </a:defRPr>
            </a:lvl4pPr>
            <a:lvl5pPr>
              <a:buClr>
                <a:srgbClr val="BB01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85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78B583D-93B6-CA4E-B573-24111E6BEB2B}"/>
              </a:ext>
            </a:extLst>
          </p:cNvPr>
          <p:cNvSpPr>
            <a:spLocks noGrp="1"/>
          </p:cNvSpPr>
          <p:nvPr>
            <p:ph type="title"/>
          </p:nvPr>
        </p:nvSpPr>
        <p:spPr>
          <a:xfrm>
            <a:off x="467361" y="681038"/>
            <a:ext cx="8047990" cy="863282"/>
          </a:xfrm>
          <a:prstGeom prst="rect">
            <a:avLst/>
          </a:prstGeom>
        </p:spPr>
        <p:txBody>
          <a:bodyPr/>
          <a:lstStyle/>
          <a:p>
            <a:r>
              <a:rPr lang="en-US" dirty="0"/>
              <a:t>Click to edit Master title style</a:t>
            </a:r>
          </a:p>
        </p:txBody>
      </p:sp>
      <p:sp>
        <p:nvSpPr>
          <p:cNvPr id="9" name="Content Placeholder 2">
            <a:extLst>
              <a:ext uri="{FF2B5EF4-FFF2-40B4-BE49-F238E27FC236}">
                <a16:creationId xmlns:a16="http://schemas.microsoft.com/office/drawing/2014/main" id="{458B8413-D964-2849-BC79-C8C1E2A50200}"/>
              </a:ext>
            </a:extLst>
          </p:cNvPr>
          <p:cNvSpPr>
            <a:spLocks noGrp="1"/>
          </p:cNvSpPr>
          <p:nvPr>
            <p:ph idx="1"/>
          </p:nvPr>
        </p:nvSpPr>
        <p:spPr>
          <a:xfrm>
            <a:off x="467361" y="1544320"/>
            <a:ext cx="8047990" cy="4351338"/>
          </a:xfrm>
          <a:prstGeom prst="rect">
            <a:avLst/>
          </a:prstGeom>
        </p:spPr>
        <p:txBody>
          <a:bodyPr/>
          <a:lstStyle>
            <a:lvl1pPr>
              <a:buClr>
                <a:srgbClr val="BB0100"/>
              </a:buClr>
              <a:defRPr>
                <a:latin typeface="Arial" panose="020B0604020202020204" pitchFamily="34" charset="0"/>
                <a:cs typeface="Arial" panose="020B0604020202020204" pitchFamily="34" charset="0"/>
              </a:defRPr>
            </a:lvl1pPr>
            <a:lvl2pPr>
              <a:buClr>
                <a:srgbClr val="BB0100"/>
              </a:buClr>
              <a:defRPr>
                <a:latin typeface="Arial" panose="020B0604020202020204" pitchFamily="34" charset="0"/>
                <a:cs typeface="Arial" panose="020B0604020202020204" pitchFamily="34" charset="0"/>
              </a:defRPr>
            </a:lvl2pPr>
            <a:lvl3pPr>
              <a:buClr>
                <a:srgbClr val="BB0100"/>
              </a:buClr>
              <a:defRPr>
                <a:latin typeface="Arial" panose="020B0604020202020204" pitchFamily="34" charset="0"/>
                <a:cs typeface="Arial" panose="020B0604020202020204" pitchFamily="34" charset="0"/>
              </a:defRPr>
            </a:lvl3pPr>
            <a:lvl4pPr>
              <a:buClr>
                <a:srgbClr val="BB0100"/>
              </a:buClr>
              <a:defRPr>
                <a:latin typeface="Arial" panose="020B0604020202020204" pitchFamily="34" charset="0"/>
                <a:cs typeface="Arial" panose="020B0604020202020204" pitchFamily="34" charset="0"/>
              </a:defRPr>
            </a:lvl4pPr>
            <a:lvl5pPr>
              <a:buClr>
                <a:srgbClr val="BB01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874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166A60A-32E3-D940-A903-6D32A69A12FD}"/>
              </a:ext>
            </a:extLst>
          </p:cNvPr>
          <p:cNvSpPr>
            <a:spLocks noGrp="1"/>
          </p:cNvSpPr>
          <p:nvPr>
            <p:ph type="title"/>
          </p:nvPr>
        </p:nvSpPr>
        <p:spPr>
          <a:xfrm>
            <a:off x="467361" y="681038"/>
            <a:ext cx="8047990" cy="863282"/>
          </a:xfrm>
          <a:prstGeom prst="rect">
            <a:avLst/>
          </a:prstGeom>
        </p:spPr>
        <p:txBody>
          <a:bodyPr/>
          <a:lstStyle/>
          <a:p>
            <a:r>
              <a:rPr lang="en-US" dirty="0"/>
              <a:t>Click to edit Master title style</a:t>
            </a:r>
          </a:p>
        </p:txBody>
      </p:sp>
      <p:sp>
        <p:nvSpPr>
          <p:cNvPr id="11" name="Content Placeholder 2">
            <a:extLst>
              <a:ext uri="{FF2B5EF4-FFF2-40B4-BE49-F238E27FC236}">
                <a16:creationId xmlns:a16="http://schemas.microsoft.com/office/drawing/2014/main" id="{697D3D7D-97C1-BA45-A315-99C427F2B422}"/>
              </a:ext>
            </a:extLst>
          </p:cNvPr>
          <p:cNvSpPr>
            <a:spLocks noGrp="1"/>
          </p:cNvSpPr>
          <p:nvPr>
            <p:ph idx="1"/>
          </p:nvPr>
        </p:nvSpPr>
        <p:spPr>
          <a:xfrm>
            <a:off x="467361" y="1544320"/>
            <a:ext cx="8047990" cy="4351338"/>
          </a:xfrm>
          <a:prstGeom prst="rect">
            <a:avLst/>
          </a:prstGeom>
        </p:spPr>
        <p:txBody>
          <a:bodyPr/>
          <a:lstStyle>
            <a:lvl1pPr>
              <a:buClr>
                <a:srgbClr val="BB0100"/>
              </a:buClr>
              <a:defRPr>
                <a:latin typeface="Arial" panose="020B0604020202020204" pitchFamily="34" charset="0"/>
                <a:cs typeface="Arial" panose="020B0604020202020204" pitchFamily="34" charset="0"/>
              </a:defRPr>
            </a:lvl1pPr>
            <a:lvl2pPr>
              <a:buClr>
                <a:srgbClr val="BB0100"/>
              </a:buClr>
              <a:defRPr>
                <a:latin typeface="Arial" panose="020B0604020202020204" pitchFamily="34" charset="0"/>
                <a:cs typeface="Arial" panose="020B0604020202020204" pitchFamily="34" charset="0"/>
              </a:defRPr>
            </a:lvl2pPr>
            <a:lvl3pPr>
              <a:buClr>
                <a:srgbClr val="BB0100"/>
              </a:buClr>
              <a:defRPr>
                <a:latin typeface="Arial" panose="020B0604020202020204" pitchFamily="34" charset="0"/>
                <a:cs typeface="Arial" panose="020B0604020202020204" pitchFamily="34" charset="0"/>
              </a:defRPr>
            </a:lvl3pPr>
            <a:lvl4pPr>
              <a:buClr>
                <a:srgbClr val="BB0100"/>
              </a:buClr>
              <a:defRPr>
                <a:latin typeface="Arial" panose="020B0604020202020204" pitchFamily="34" charset="0"/>
                <a:cs typeface="Arial" panose="020B0604020202020204" pitchFamily="34" charset="0"/>
              </a:defRPr>
            </a:lvl4pPr>
            <a:lvl5pPr>
              <a:buClr>
                <a:srgbClr val="BB01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81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58AA65A-9DC1-0C42-AAD9-8A271FA868B7}"/>
              </a:ext>
            </a:extLst>
          </p:cNvPr>
          <p:cNvSpPr>
            <a:spLocks noGrp="1"/>
          </p:cNvSpPr>
          <p:nvPr>
            <p:ph type="title"/>
          </p:nvPr>
        </p:nvSpPr>
        <p:spPr>
          <a:xfrm>
            <a:off x="467361" y="681038"/>
            <a:ext cx="8047990" cy="863282"/>
          </a:xfrm>
          <a:prstGeom prst="rect">
            <a:avLst/>
          </a:prstGeo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5EBCAB74-4CBE-BF4D-B551-C22B3D86DAEC}"/>
              </a:ext>
            </a:extLst>
          </p:cNvPr>
          <p:cNvSpPr>
            <a:spLocks noGrp="1"/>
          </p:cNvSpPr>
          <p:nvPr>
            <p:ph idx="1"/>
          </p:nvPr>
        </p:nvSpPr>
        <p:spPr>
          <a:xfrm>
            <a:off x="467361" y="1544320"/>
            <a:ext cx="8047990" cy="4351338"/>
          </a:xfrm>
          <a:prstGeom prst="rect">
            <a:avLst/>
          </a:prstGeom>
        </p:spPr>
        <p:txBody>
          <a:bodyPr/>
          <a:lstStyle>
            <a:lvl1pPr>
              <a:buClr>
                <a:srgbClr val="BB0100"/>
              </a:buClr>
              <a:defRPr>
                <a:latin typeface="Arial" panose="020B0604020202020204" pitchFamily="34" charset="0"/>
                <a:cs typeface="Arial" panose="020B0604020202020204" pitchFamily="34" charset="0"/>
              </a:defRPr>
            </a:lvl1pPr>
            <a:lvl2pPr>
              <a:buClr>
                <a:srgbClr val="BB0100"/>
              </a:buClr>
              <a:defRPr>
                <a:latin typeface="Arial" panose="020B0604020202020204" pitchFamily="34" charset="0"/>
                <a:cs typeface="Arial" panose="020B0604020202020204" pitchFamily="34" charset="0"/>
              </a:defRPr>
            </a:lvl2pPr>
            <a:lvl3pPr>
              <a:buClr>
                <a:srgbClr val="BB0100"/>
              </a:buClr>
              <a:defRPr>
                <a:latin typeface="Arial" panose="020B0604020202020204" pitchFamily="34" charset="0"/>
                <a:cs typeface="Arial" panose="020B0604020202020204" pitchFamily="34" charset="0"/>
              </a:defRPr>
            </a:lvl3pPr>
            <a:lvl4pPr>
              <a:buClr>
                <a:srgbClr val="BB0100"/>
              </a:buClr>
              <a:defRPr>
                <a:latin typeface="Arial" panose="020B0604020202020204" pitchFamily="34" charset="0"/>
                <a:cs typeface="Arial" panose="020B0604020202020204" pitchFamily="34" charset="0"/>
              </a:defRPr>
            </a:lvl4pPr>
            <a:lvl5pPr>
              <a:buClr>
                <a:srgbClr val="BB01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597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081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417078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8/2/2023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85167049-6178-7BBE-3411-DB5F0AD8CA75}"/>
              </a:ext>
            </a:extLst>
          </p:cNvPr>
          <p:cNvSpPr/>
          <p:nvPr userDrawn="1"/>
        </p:nvSpPr>
        <p:spPr>
          <a:xfrm>
            <a:off x="330201" y="6487160"/>
            <a:ext cx="8483600" cy="184666"/>
          </a:xfrm>
          <a:prstGeom prst="rect">
            <a:avLst/>
          </a:prstGeom>
        </p:spPr>
        <p:txBody>
          <a:bodyPr wrap="square">
            <a:spAutoFit/>
          </a:bodyPr>
          <a:lstStyle/>
          <a:p>
            <a:pPr algn="ctr">
              <a:spcBef>
                <a:spcPts val="225"/>
              </a:spcBef>
            </a:pPr>
            <a:r>
              <a:rPr lang="en-US" sz="600" dirty="0">
                <a:latin typeface="Arial" panose="020B0604020202020204" pitchFamily="34" charset="0"/>
                <a:ea typeface="MS Mincho" panose="02020609040205080304" pitchFamily="49" charset="-128"/>
                <a:cs typeface="Times New Roman" panose="02020603050405020304" pitchFamily="18" charset="0"/>
              </a:rPr>
              <a:t>This institution is an equal opportunity provider. This material was funded by USDA’s Supplemental Nutrition Assistance Program – SNAP</a:t>
            </a:r>
            <a:endParaRPr lang="en-US" sz="6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8" name="Picture 7">
            <a:extLst>
              <a:ext uri="{FF2B5EF4-FFF2-40B4-BE49-F238E27FC236}">
                <a16:creationId xmlns:a16="http://schemas.microsoft.com/office/drawing/2014/main" id="{D38081BD-FB0B-43E9-57F9-C43AA8C28FAD}"/>
              </a:ext>
            </a:extLst>
          </p:cNvPr>
          <p:cNvPicPr>
            <a:picLocks noChangeAspect="1"/>
          </p:cNvPicPr>
          <p:nvPr userDrawn="1"/>
        </p:nvPicPr>
        <p:blipFill>
          <a:blip r:embed="rId2"/>
          <a:stretch>
            <a:fillRect/>
          </a:stretch>
        </p:blipFill>
        <p:spPr>
          <a:xfrm>
            <a:off x="2709908" y="4736308"/>
            <a:ext cx="3736525" cy="1339055"/>
          </a:xfrm>
          <a:prstGeom prst="rect">
            <a:avLst/>
          </a:prstGeom>
        </p:spPr>
      </p:pic>
    </p:spTree>
    <p:extLst>
      <p:ext uri="{BB962C8B-B14F-4D97-AF65-F5344CB8AC3E}">
        <p14:creationId xmlns:p14="http://schemas.microsoft.com/office/powerpoint/2010/main" val="164558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2.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2FB635-0617-DE45-B36A-F5AF007679B9}"/>
              </a:ext>
            </a:extLst>
          </p:cNvPr>
          <p:cNvPicPr>
            <a:picLocks noChangeAspect="1"/>
          </p:cNvPicPr>
          <p:nvPr userDrawn="1"/>
        </p:nvPicPr>
        <p:blipFill>
          <a:blip r:embed="rId10"/>
          <a:stretch>
            <a:fillRect/>
          </a:stretch>
        </p:blipFill>
        <p:spPr>
          <a:xfrm>
            <a:off x="4121875" y="6664114"/>
            <a:ext cx="4826000" cy="101600"/>
          </a:xfrm>
          <a:prstGeom prst="rect">
            <a:avLst/>
          </a:prstGeom>
        </p:spPr>
      </p:pic>
      <p:sp>
        <p:nvSpPr>
          <p:cNvPr id="8" name="TextBox 7">
            <a:extLst>
              <a:ext uri="{FF2B5EF4-FFF2-40B4-BE49-F238E27FC236}">
                <a16:creationId xmlns:a16="http://schemas.microsoft.com/office/drawing/2014/main" id="{52F15F9F-4749-A944-B8F8-1495569D1017}"/>
              </a:ext>
            </a:extLst>
          </p:cNvPr>
          <p:cNvSpPr txBox="1"/>
          <p:nvPr userDrawn="1"/>
        </p:nvSpPr>
        <p:spPr>
          <a:xfrm>
            <a:off x="4211320" y="6380480"/>
            <a:ext cx="4815840" cy="184666"/>
          </a:xfrm>
          <a:prstGeom prst="rect">
            <a:avLst/>
          </a:prstGeom>
          <a:noFill/>
        </p:spPr>
        <p:txBody>
          <a:bodyPr wrap="square" rtlCol="0">
            <a:spAutoFit/>
          </a:bodyPr>
          <a:lstStyle/>
          <a:p>
            <a:pPr algn="r"/>
            <a:r>
              <a:rPr lang="en-US" sz="600" dirty="0">
                <a:solidFill>
                  <a:schemeClr val="tx1"/>
                </a:solidFill>
              </a:rPr>
              <a:t>OHIO STATE UNIVERSITY EXTENSION • </a:t>
            </a:r>
            <a:r>
              <a:rPr lang="en-US" sz="600" b="1" dirty="0">
                <a:solidFill>
                  <a:schemeClr val="tx1"/>
                </a:solidFill>
              </a:rPr>
              <a:t>FAMILY AND CONSUMER SCIENCES</a:t>
            </a:r>
          </a:p>
        </p:txBody>
      </p:sp>
      <p:cxnSp>
        <p:nvCxnSpPr>
          <p:cNvPr id="10" name="Straight Connector 9">
            <a:extLst>
              <a:ext uri="{FF2B5EF4-FFF2-40B4-BE49-F238E27FC236}">
                <a16:creationId xmlns:a16="http://schemas.microsoft.com/office/drawing/2014/main" id="{E694395F-D6E4-F249-9552-EFC29B3D71FB}"/>
              </a:ext>
            </a:extLst>
          </p:cNvPr>
          <p:cNvCxnSpPr/>
          <p:nvPr userDrawn="1"/>
        </p:nvCxnSpPr>
        <p:spPr>
          <a:xfrm>
            <a:off x="0" y="50800"/>
            <a:ext cx="9144000" cy="0"/>
          </a:xfrm>
          <a:prstGeom prst="line">
            <a:avLst/>
          </a:prstGeom>
          <a:ln w="114300">
            <a:solidFill>
              <a:srgbClr val="BB01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4760451-0494-9942-ADC3-58C41EF3CC7E}"/>
              </a:ext>
            </a:extLst>
          </p:cNvPr>
          <p:cNvPicPr>
            <a:picLocks noChangeAspect="1"/>
          </p:cNvPicPr>
          <p:nvPr userDrawn="1"/>
        </p:nvPicPr>
        <p:blipFill>
          <a:blip r:embed="rId11"/>
          <a:stretch>
            <a:fillRect/>
          </a:stretch>
        </p:blipFill>
        <p:spPr>
          <a:xfrm>
            <a:off x="355600" y="-10160"/>
            <a:ext cx="1133208" cy="557161"/>
          </a:xfrm>
          <a:prstGeom prst="rect">
            <a:avLst/>
          </a:prstGeom>
        </p:spPr>
      </p:pic>
    </p:spTree>
    <p:extLst>
      <p:ext uri="{BB962C8B-B14F-4D97-AF65-F5344CB8AC3E}">
        <p14:creationId xmlns:p14="http://schemas.microsoft.com/office/powerpoint/2010/main" val="28179361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29" r:id="rId8"/>
  </p:sldLayoutIdLst>
  <p:txStyles>
    <p:titleStyle>
      <a:lvl1pPr algn="l" defTabSz="685800" rtl="0" eaLnBrk="1" latinLnBrk="0" hangingPunct="1">
        <a:lnSpc>
          <a:spcPct val="90000"/>
        </a:lnSpc>
        <a:spcBef>
          <a:spcPct val="0"/>
        </a:spcBef>
        <a:buNone/>
        <a:defRPr sz="3000" b="1" kern="1200">
          <a:solidFill>
            <a:srgbClr val="BB0100"/>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a:extLst>
              <a:ext uri="{FF2B5EF4-FFF2-40B4-BE49-F238E27FC236}">
                <a16:creationId xmlns:a16="http://schemas.microsoft.com/office/drawing/2014/main" id="{711892D8-382D-A73F-F309-A078F0C85846}"/>
              </a:ext>
            </a:extLst>
          </p:cNvPr>
          <p:cNvCxnSpPr/>
          <p:nvPr userDrawn="1"/>
        </p:nvCxnSpPr>
        <p:spPr>
          <a:xfrm>
            <a:off x="0" y="50800"/>
            <a:ext cx="9144000" cy="0"/>
          </a:xfrm>
          <a:prstGeom prst="line">
            <a:avLst/>
          </a:prstGeom>
          <a:ln w="114300">
            <a:solidFill>
              <a:srgbClr val="BB01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2D5D627-3CB2-CDC9-63B0-8ADAB277EC62}"/>
              </a:ext>
            </a:extLst>
          </p:cNvPr>
          <p:cNvPicPr>
            <a:picLocks noChangeAspect="1"/>
          </p:cNvPicPr>
          <p:nvPr userDrawn="1"/>
        </p:nvPicPr>
        <p:blipFill>
          <a:blip r:embed="rId15"/>
          <a:stretch>
            <a:fillRect/>
          </a:stretch>
        </p:blipFill>
        <p:spPr>
          <a:xfrm>
            <a:off x="4005396" y="-10160"/>
            <a:ext cx="1133208" cy="557161"/>
          </a:xfrm>
          <a:prstGeom prst="rect">
            <a:avLst/>
          </a:prstGeom>
        </p:spPr>
      </p:pic>
    </p:spTree>
    <p:extLst>
      <p:ext uri="{BB962C8B-B14F-4D97-AF65-F5344CB8AC3E}">
        <p14:creationId xmlns:p14="http://schemas.microsoft.com/office/powerpoint/2010/main" val="392463544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3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en.wikipedia.org/wiki/Pesto" TargetMode="Externa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ebabble.net/spice_cupboard/" TargetMode="External"/><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mailto:Sowell.31@osu.edu"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food.unl.edu/fnh/baked-kale-chips" TargetMode="External"/><Relationship Id="rId3" Type="http://schemas.openxmlformats.org/officeDocument/2006/relationships/hyperlink" Target="http://www.eatright.org/resource/food/vitamins-and-supplements/nutrient-rich-foods/crazy-for-kale" TargetMode="External"/><Relationship Id="rId7" Type="http://schemas.openxmlformats.org/officeDocument/2006/relationships/hyperlink" Target="http://youtu.be/p0Zc8ye7V1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u.osu.edu/foodinnovationcenter/2014/10/02/garden-to-plate-video-series/" TargetMode="External"/><Relationship Id="rId5" Type="http://schemas.openxmlformats.org/officeDocument/2006/relationships/hyperlink" Target="https://www.youtube.com/watch?v=n2_tOaaIXVw&amp;feature=youtu.be" TargetMode="External"/><Relationship Id="rId4" Type="http://schemas.openxmlformats.org/officeDocument/2006/relationships/hyperlink" Target="http://bkc-od-media.vmhost.psu.edu/documents/HO_PE_foodherbspicepairing.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hatham.ces.ncsu.edu/culinary-herb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food.unl.edu/fnh/baked-kale-chips" TargetMode="External"/><Relationship Id="rId5" Type="http://schemas.openxmlformats.org/officeDocument/2006/relationships/hyperlink" Target="http://www.nhlbi.nih.gov/health/educational/healthdisp/pdf/tipsheets/Use-Herbs-and-Spices-Instead-of-Salt.pdf" TargetMode="External"/><Relationship Id="rId4" Type="http://schemas.openxmlformats.org/officeDocument/2006/relationships/hyperlink" Target="http://www.extension.umn.edu/food/food-safety/Preserving/vegetables-herbs/freezing-herb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mailto:stefura.2@osu.edu" TargetMode="External"/><Relationship Id="rId5" Type="http://schemas.openxmlformats.org/officeDocument/2006/relationships/hyperlink" Target="mailto:Halladay.6@osu.edu" TargetMode="Externa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4" y="213519"/>
            <a:ext cx="7772400" cy="2387600"/>
          </a:xfrm>
          <a:prstGeom prst="rect">
            <a:avLst/>
          </a:prstGeom>
        </p:spPr>
        <p:txBody>
          <a:bodyPr anchor="ctr">
            <a:normAutofit/>
          </a:bodyPr>
          <a:lstStyle/>
          <a:p>
            <a:pPr algn="ctr">
              <a:lnSpc>
                <a:spcPct val="120000"/>
              </a:lnSpc>
            </a:pPr>
            <a:r>
              <a:rPr lang="en-US" sz="4800" b="1" dirty="0">
                <a:ln w="9525">
                  <a:solidFill>
                    <a:schemeClr val="bg1"/>
                  </a:solidFill>
                  <a:prstDash val="solid"/>
                </a:ln>
                <a:effectLst>
                  <a:outerShdw blurRad="12700" dist="38100" dir="2700000" algn="tl" rotWithShape="0">
                    <a:schemeClr val="bg1">
                      <a:lumMod val="50000"/>
                    </a:schemeClr>
                  </a:outerShdw>
                </a:effectLst>
                <a:latin typeface="Arial"/>
                <a:cs typeface="Arial"/>
              </a:rPr>
              <a:t>Selecting, Preserving &amp;         Using Herbs </a:t>
            </a:r>
          </a:p>
        </p:txBody>
      </p:sp>
      <p:sp>
        <p:nvSpPr>
          <p:cNvPr id="3" name="Subtitle 2">
            <a:extLst>
              <a:ext uri="{FF2B5EF4-FFF2-40B4-BE49-F238E27FC236}">
                <a16:creationId xmlns:a16="http://schemas.microsoft.com/office/drawing/2014/main" id="{B096A69F-D180-BE31-D9D1-4082B2517CB1}"/>
              </a:ext>
            </a:extLst>
          </p:cNvPr>
          <p:cNvSpPr>
            <a:spLocks noGrp="1"/>
          </p:cNvSpPr>
          <p:nvPr>
            <p:ph type="subTitle" idx="1"/>
          </p:nvPr>
        </p:nvSpPr>
        <p:spPr>
          <a:xfrm>
            <a:off x="1081176" y="2601119"/>
            <a:ext cx="6858000" cy="1655762"/>
          </a:xfrm>
        </p:spPr>
        <p:txBody>
          <a:bodyPr>
            <a:normAutofit/>
          </a:bodyPr>
          <a:lstStyle/>
          <a:p>
            <a:r>
              <a:rPr lang="en-US" sz="2200" dirty="0">
                <a:latin typeface="Arial" panose="020B0604020202020204" pitchFamily="34" charset="0"/>
                <a:cs typeface="Arial" panose="020B0604020202020204" pitchFamily="34" charset="0"/>
              </a:rPr>
              <a:t>Sarah Sowell</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Extension Educator</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Family and Consumer Sciences </a:t>
            </a:r>
          </a:p>
        </p:txBody>
      </p:sp>
      <p:sp>
        <p:nvSpPr>
          <p:cNvPr id="2" name="TextBox 1"/>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5" name="TextBox 4"/>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pic>
        <p:nvPicPr>
          <p:cNvPr id="9" name="Picture 8" descr="IMG_5647.JPG"/>
          <p:cNvPicPr>
            <a:picLocks noChangeAspect="1"/>
          </p:cNvPicPr>
          <p:nvPr/>
        </p:nvPicPr>
        <p:blipFill>
          <a:blip r:embed="rId3"/>
          <a:stretch>
            <a:fillRect/>
          </a:stretch>
        </p:blipFill>
        <p:spPr>
          <a:xfrm>
            <a:off x="685800" y="2265158"/>
            <a:ext cx="1738579" cy="2327684"/>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IMG_5655.JPG"/>
          <p:cNvPicPr>
            <a:picLocks noChangeAspect="1"/>
          </p:cNvPicPr>
          <p:nvPr/>
        </p:nvPicPr>
        <p:blipFill>
          <a:blip r:embed="rId4"/>
          <a:stretch>
            <a:fillRect/>
          </a:stretch>
        </p:blipFill>
        <p:spPr>
          <a:xfrm rot="16200000">
            <a:off x="6425072" y="2559710"/>
            <a:ext cx="2327684" cy="173857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r>
              <a:rPr lang="en-US" sz="5400" dirty="0">
                <a:solidFill>
                  <a:srgbClr val="BB0000"/>
                </a:solidFill>
                <a:cs typeface="Arial"/>
              </a:rPr>
              <a:t>Thyme</a:t>
            </a:r>
            <a:br>
              <a:rPr lang="en-US" sz="6000" dirty="0">
                <a:solidFill>
                  <a:srgbClr val="BB0000"/>
                </a:solidFill>
                <a:cs typeface="Arial"/>
              </a:rPr>
            </a:br>
            <a:br>
              <a:rPr lang="en-US" sz="6000" dirty="0">
                <a:solidFill>
                  <a:srgbClr val="BB0000"/>
                </a:solidFill>
                <a:latin typeface="Arial"/>
                <a:cs typeface="Arial"/>
              </a:rPr>
            </a:br>
            <a:br>
              <a:rPr lang="en-US" sz="6000" dirty="0">
                <a:solidFill>
                  <a:srgbClr val="BB0000"/>
                </a:solidFill>
                <a:latin typeface="Arial"/>
                <a:cs typeface="Arial"/>
              </a:rPr>
            </a:br>
            <a:br>
              <a:rPr lang="en-US" sz="6000" dirty="0">
                <a:solidFill>
                  <a:srgbClr val="BB0032"/>
                </a:solidFill>
                <a:latin typeface="Arial"/>
                <a:cs typeface="Arial"/>
              </a:rPr>
            </a:br>
            <a:br>
              <a:rPr lang="en-US" sz="4000" dirty="0">
                <a:solidFill>
                  <a:srgbClr val="BB0032"/>
                </a:solidFill>
                <a:latin typeface="Arial"/>
                <a:cs typeface="Arial"/>
              </a:rPr>
            </a:br>
            <a:br>
              <a:rPr lang="en-US" sz="4000" dirty="0">
                <a:solidFill>
                  <a:srgbClr val="BB0032"/>
                </a:solidFill>
                <a:latin typeface="Arial"/>
                <a:cs typeface="Arial"/>
              </a:rPr>
            </a:br>
            <a:r>
              <a:rPr lang="en-US" sz="4000" dirty="0">
                <a:solidFill>
                  <a:srgbClr val="BB0032"/>
                </a:solidFill>
                <a:latin typeface="Arial"/>
                <a:cs typeface="Arial"/>
              </a:rPr>
              <a:t> </a:t>
            </a:r>
            <a:br>
              <a:rPr lang="en-US" sz="4000" dirty="0">
                <a:solidFill>
                  <a:srgbClr val="BB0032"/>
                </a:solidFill>
                <a:latin typeface="Arial"/>
                <a:cs typeface="Arial"/>
              </a:rPr>
            </a:br>
            <a:br>
              <a:rPr lang="en-US" sz="4000" dirty="0">
                <a:solidFill>
                  <a:srgbClr val="BB0032"/>
                </a:solidFill>
                <a:latin typeface="Arial"/>
                <a:cs typeface="Arial"/>
              </a:rPr>
            </a:br>
            <a:endParaRPr lang="en-US" sz="4000" dirty="0">
              <a:solidFill>
                <a:srgbClr val="BB0032"/>
              </a:solidFill>
              <a:latin typeface="Arial"/>
              <a:cs typeface="Arial"/>
            </a:endParaRPr>
          </a:p>
        </p:txBody>
      </p:sp>
      <p:sp>
        <p:nvSpPr>
          <p:cNvPr id="2" name="Content Placeholder 1">
            <a:extLst>
              <a:ext uri="{FF2B5EF4-FFF2-40B4-BE49-F238E27FC236}">
                <a16:creationId xmlns:a16="http://schemas.microsoft.com/office/drawing/2014/main" id="{6833C50C-1ACD-4183-A4FE-5CA05599892D}"/>
              </a:ext>
            </a:extLst>
          </p:cNvPr>
          <p:cNvSpPr>
            <a:spLocks noGrp="1"/>
          </p:cNvSpPr>
          <p:nvPr>
            <p:ph idx="1"/>
          </p:nvPr>
        </p:nvSpPr>
        <p:spPr>
          <a:xfrm>
            <a:off x="567248" y="1669483"/>
            <a:ext cx="8047990" cy="4351338"/>
          </a:xfrm>
        </p:spPr>
        <p:txBody>
          <a:bodyPr/>
          <a:lstStyle/>
          <a:p>
            <a:pPr marL="228600" indent="-227013">
              <a:buFont typeface="Arial" panose="020B0604020202020204" pitchFamily="34" charset="0"/>
              <a:buChar char="•"/>
            </a:pPr>
            <a:r>
              <a:rPr lang="en-US" sz="2800" b="1" dirty="0">
                <a:latin typeface="Arial Nova" panose="020B0504020202020204" pitchFamily="34" charset="0"/>
              </a:rPr>
              <a:t>Varieties: </a:t>
            </a:r>
            <a:r>
              <a:rPr lang="en-US" sz="2800" dirty="0">
                <a:latin typeface="Arial Nova" panose="020B0504020202020204" pitchFamily="34" charset="0"/>
              </a:rPr>
              <a:t>300</a:t>
            </a:r>
          </a:p>
          <a:p>
            <a:pPr marL="228600" indent="-227013">
              <a:buFont typeface="Arial" panose="020B0604020202020204" pitchFamily="34" charset="0"/>
              <a:buChar char="•"/>
            </a:pPr>
            <a:r>
              <a:rPr lang="en-US" sz="2800" b="1" dirty="0">
                <a:latin typeface="Arial Nova" panose="020B0504020202020204" pitchFamily="34" charset="0"/>
              </a:rPr>
              <a:t>Harvesting:</a:t>
            </a:r>
          </a:p>
          <a:p>
            <a:pPr marL="687387" lvl="2" indent="-457200">
              <a:buFont typeface="Wingdings" panose="05000000000000000000" pitchFamily="2" charset="2"/>
              <a:buChar char="§"/>
            </a:pPr>
            <a:r>
              <a:rPr lang="en-US" sz="2000" dirty="0">
                <a:latin typeface="Arial Nova" panose="020B0504020202020204" pitchFamily="34" charset="0"/>
              </a:rPr>
              <a:t>Trim springs</a:t>
            </a:r>
          </a:p>
          <a:p>
            <a:pPr marL="687387" lvl="2" indent="-457200">
              <a:buFont typeface="Wingdings" panose="05000000000000000000" pitchFamily="2" charset="2"/>
              <a:buChar char="§"/>
            </a:pPr>
            <a:r>
              <a:rPr lang="en-US" sz="2000" dirty="0">
                <a:latin typeface="Arial Nova" panose="020B0504020202020204" pitchFamily="34" charset="0"/>
              </a:rPr>
              <a:t>Best just before blooms</a:t>
            </a:r>
          </a:p>
          <a:p>
            <a:pPr marL="228600" indent="-227013">
              <a:buFont typeface="Arial" panose="020B0604020202020204" pitchFamily="34" charset="0"/>
              <a:buChar char="•"/>
            </a:pPr>
            <a:r>
              <a:rPr lang="en-US" sz="2800" b="1" dirty="0">
                <a:latin typeface="Arial Nova" panose="020B0504020202020204" pitchFamily="34" charset="0"/>
              </a:rPr>
              <a:t>Parings: </a:t>
            </a:r>
          </a:p>
          <a:p>
            <a:pPr marL="687387" lvl="2" indent="-457200">
              <a:buFont typeface="Wingdings" panose="05000000000000000000" pitchFamily="2" charset="2"/>
              <a:buChar char="§"/>
            </a:pPr>
            <a:r>
              <a:rPr lang="en-US" sz="2000" dirty="0">
                <a:latin typeface="Arial Nova" panose="020B0504020202020204" pitchFamily="34" charset="0"/>
              </a:rPr>
              <a:t>Carrots</a:t>
            </a:r>
          </a:p>
          <a:p>
            <a:pPr marL="687387" lvl="2" indent="-457200">
              <a:buFont typeface="Wingdings" panose="05000000000000000000" pitchFamily="2" charset="2"/>
              <a:buChar char="§"/>
            </a:pPr>
            <a:r>
              <a:rPr lang="en-US" sz="2000" dirty="0">
                <a:latin typeface="Arial Nova" panose="020B0504020202020204" pitchFamily="34" charset="0"/>
              </a:rPr>
              <a:t>Potatoes</a:t>
            </a:r>
          </a:p>
          <a:p>
            <a:pPr marL="687387" lvl="2" indent="-457200">
              <a:buFont typeface="Wingdings" panose="05000000000000000000" pitchFamily="2" charset="2"/>
              <a:buChar char="§"/>
            </a:pPr>
            <a:r>
              <a:rPr lang="en-US" sz="2000" dirty="0">
                <a:latin typeface="Arial Nova" panose="020B0504020202020204" pitchFamily="34" charset="0"/>
              </a:rPr>
              <a:t>Soups and stews</a:t>
            </a:r>
          </a:p>
          <a:p>
            <a:pPr marL="687387" lvl="2" indent="-457200">
              <a:buFont typeface="Wingdings" panose="05000000000000000000" pitchFamily="2" charset="2"/>
              <a:buChar char="§"/>
            </a:pPr>
            <a:r>
              <a:rPr lang="en-US" sz="2000" dirty="0">
                <a:latin typeface="Arial Nova" panose="020B0504020202020204" pitchFamily="34" charset="0"/>
              </a:rPr>
              <a:t>Chicken and fish</a:t>
            </a:r>
          </a:p>
          <a:p>
            <a:endParaRPr lang="en-US" dirty="0"/>
          </a:p>
        </p:txBody>
      </p:sp>
      <p:sp>
        <p:nvSpPr>
          <p:cNvPr id="6" name="TextBox 5"/>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7" name="TextBox 6"/>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sp>
        <p:nvSpPr>
          <p:cNvPr id="9" name="Rectangle 3"/>
          <p:cNvSpPr txBox="1">
            <a:spLocks noChangeArrowheads="1"/>
          </p:cNvSpPr>
          <p:nvPr/>
        </p:nvSpPr>
        <p:spPr>
          <a:xfrm>
            <a:off x="528762" y="2038503"/>
            <a:ext cx="8229600" cy="3382962"/>
          </a:xfrm>
          <a:prstGeom prst="rect">
            <a:avLst/>
          </a:prstGeom>
        </p:spPr>
        <p:txBody>
          <a:bodyPr/>
          <a:lstStyle>
            <a:lvl1pPr marL="227013" indent="-225425" algn="l" defTabSz="457200" rtl="0" eaLnBrk="1" latinLnBrk="0" hangingPunct="1">
              <a:spcBef>
                <a:spcPct val="20000"/>
              </a:spcBef>
              <a:buClr>
                <a:schemeClr val="accent1"/>
              </a:buClr>
              <a:buFont typeface="Wingdings" charset="2"/>
              <a:buNone/>
              <a:defRPr sz="1600" kern="1200">
                <a:solidFill>
                  <a:schemeClr val="tx2"/>
                </a:solidFill>
                <a:latin typeface="+mn-lt"/>
                <a:ea typeface="+mn-ea"/>
                <a:cs typeface="+mn-cs"/>
              </a:defRPr>
            </a:lvl1pPr>
            <a:lvl2pPr marL="285750" indent="-285750" algn="l" defTabSz="457200" rtl="0" eaLnBrk="1" latinLnBrk="0" hangingPunct="1">
              <a:spcBef>
                <a:spcPct val="20000"/>
              </a:spcBef>
              <a:buClr>
                <a:schemeClr val="accent1"/>
              </a:buClr>
              <a:buFont typeface="Wingdings" charset="2"/>
              <a:buChar char="§"/>
              <a:defRPr sz="16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600" kern="1200">
                <a:solidFill>
                  <a:schemeClr val="tx2"/>
                </a:solidFill>
                <a:latin typeface="+mn-lt"/>
                <a:ea typeface="+mn-ea"/>
                <a:cs typeface="+mn-cs"/>
              </a:defRPr>
            </a:lvl3pPr>
            <a:lvl4pPr marL="1141413" indent="-228600" algn="l" defTabSz="457200" rtl="0" eaLnBrk="1" latinLnBrk="0" hangingPunct="1">
              <a:spcBef>
                <a:spcPct val="20000"/>
              </a:spcBef>
              <a:buClr>
                <a:schemeClr val="accent1"/>
              </a:buClr>
              <a:buFont typeface="Lucida Grande"/>
              <a:buChar char="»"/>
              <a:defRPr sz="1600" kern="1200">
                <a:solidFill>
                  <a:schemeClr val="tx2"/>
                </a:solidFill>
                <a:latin typeface="+mn-lt"/>
                <a:ea typeface="+mn-ea"/>
                <a:cs typeface="+mn-cs"/>
              </a:defRPr>
            </a:lvl4pPr>
            <a:lvl5pPr marL="1598613" indent="-228600" algn="l" defTabSz="457200" rtl="0" eaLnBrk="1" latinLnBrk="0" hangingPunct="1">
              <a:spcBef>
                <a:spcPct val="20000"/>
              </a:spcBef>
              <a:buClr>
                <a:schemeClr val="tx1"/>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ED8EE6D1-2886-4403-98CE-AB5502BFC4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92727" y="583567"/>
            <a:ext cx="3389066" cy="4276010"/>
          </a:xfrm>
          <a:prstGeom prst="rect">
            <a:avLst/>
          </a:prstGeom>
        </p:spPr>
      </p:pic>
    </p:spTree>
    <p:extLst>
      <p:ext uri="{BB962C8B-B14F-4D97-AF65-F5344CB8AC3E}">
        <p14:creationId xmlns:p14="http://schemas.microsoft.com/office/powerpoint/2010/main" val="2886598431"/>
      </p:ext>
    </p:extLst>
  </p:cSld>
  <p:clrMapOvr>
    <a:masterClrMapping/>
  </p:clrMapOvr>
  <p:transition spd="slow">
    <p:cut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654CDE-0DA1-A149-1C4A-4FB60460F82C}"/>
              </a:ext>
            </a:extLst>
          </p:cNvPr>
          <p:cNvSpPr>
            <a:spLocks noGrp="1"/>
          </p:cNvSpPr>
          <p:nvPr>
            <p:ph type="title"/>
          </p:nvPr>
        </p:nvSpPr>
        <p:spPr>
          <a:xfrm>
            <a:off x="260884" y="2460677"/>
            <a:ext cx="8047990" cy="863282"/>
          </a:xfrm>
        </p:spPr>
        <p:txBody>
          <a:bodyPr/>
          <a:lstStyle/>
          <a:p>
            <a:r>
              <a:rPr lang="en-US" sz="5400" dirty="0"/>
              <a:t>Cooking with Herbs</a:t>
            </a:r>
          </a:p>
        </p:txBody>
      </p:sp>
    </p:spTree>
    <p:extLst>
      <p:ext uri="{BB962C8B-B14F-4D97-AF65-F5344CB8AC3E}">
        <p14:creationId xmlns:p14="http://schemas.microsoft.com/office/powerpoint/2010/main" val="305576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EAD0-C0F5-0DEB-D140-BAE5514F781B}"/>
              </a:ext>
            </a:extLst>
          </p:cNvPr>
          <p:cNvSpPr>
            <a:spLocks noGrp="1"/>
          </p:cNvSpPr>
          <p:nvPr>
            <p:ph type="title"/>
          </p:nvPr>
        </p:nvSpPr>
        <p:spPr>
          <a:xfrm>
            <a:off x="360759" y="3752849"/>
            <a:ext cx="2468166" cy="2452687"/>
          </a:xfrm>
        </p:spPr>
        <p:txBody>
          <a:bodyPr anchor="ctr">
            <a:normAutofit/>
          </a:bodyPr>
          <a:lstStyle/>
          <a:p>
            <a:r>
              <a:rPr lang="en-US" sz="4400" dirty="0"/>
              <a:t>Health Benefits</a:t>
            </a:r>
          </a:p>
        </p:txBody>
      </p:sp>
      <p:pic>
        <p:nvPicPr>
          <p:cNvPr id="4" name="Picture 3">
            <a:extLst>
              <a:ext uri="{FF2B5EF4-FFF2-40B4-BE49-F238E27FC236}">
                <a16:creationId xmlns:a16="http://schemas.microsoft.com/office/drawing/2014/main" id="{E6ABC015-21E3-56CB-DBFA-509CB4D40EEF}"/>
              </a:ext>
            </a:extLst>
          </p:cNvPr>
          <p:cNvPicPr>
            <a:picLocks noChangeAspect="1"/>
          </p:cNvPicPr>
          <p:nvPr/>
        </p:nvPicPr>
        <p:blipFill rotWithShape="1">
          <a:blip r:embed="rId3"/>
          <a:srcRect t="9906" b="2411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AEF8838-2790-75F2-3E14-44533BA14E65}"/>
              </a:ext>
            </a:extLst>
          </p:cNvPr>
          <p:cNvSpPr>
            <a:spLocks noGrp="1"/>
          </p:cNvSpPr>
          <p:nvPr>
            <p:ph idx="1"/>
          </p:nvPr>
        </p:nvSpPr>
        <p:spPr>
          <a:xfrm>
            <a:off x="3167986" y="3752850"/>
            <a:ext cx="5614060" cy="2452687"/>
          </a:xfrm>
        </p:spPr>
        <p:txBody>
          <a:bodyPr anchor="ctr">
            <a:normAutofit/>
          </a:bodyPr>
          <a:lstStyle/>
          <a:p>
            <a:r>
              <a:rPr lang="en-US" sz="3200" b="1" dirty="0">
                <a:latin typeface="Arial Nova" panose="020B0504020202020204" pitchFamily="34" charset="0"/>
              </a:rPr>
              <a:t>Protect Against </a:t>
            </a:r>
          </a:p>
          <a:p>
            <a:pPr lvl="1"/>
            <a:r>
              <a:rPr lang="en-US" sz="3200" dirty="0">
                <a:latin typeface="Arial Nova" panose="020B0504020202020204" pitchFamily="34" charset="0"/>
              </a:rPr>
              <a:t>Diabetes</a:t>
            </a:r>
          </a:p>
          <a:p>
            <a:pPr lvl="1"/>
            <a:r>
              <a:rPr lang="en-US" sz="3200" dirty="0">
                <a:latin typeface="Arial Nova" panose="020B0504020202020204" pitchFamily="34" charset="0"/>
              </a:rPr>
              <a:t>Cancer</a:t>
            </a:r>
          </a:p>
          <a:p>
            <a:pPr lvl="1"/>
            <a:r>
              <a:rPr lang="en-US" sz="3200" dirty="0">
                <a:latin typeface="Arial Nova" panose="020B0504020202020204" pitchFamily="34" charset="0"/>
              </a:rPr>
              <a:t>Heart Disease</a:t>
            </a:r>
          </a:p>
        </p:txBody>
      </p:sp>
    </p:spTree>
    <p:extLst>
      <p:ext uri="{BB962C8B-B14F-4D97-AF65-F5344CB8AC3E}">
        <p14:creationId xmlns:p14="http://schemas.microsoft.com/office/powerpoint/2010/main" val="140120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2FBAA64-BABB-342D-8D35-7ED017BC58FE}"/>
              </a:ext>
            </a:extLst>
          </p:cNvPr>
          <p:cNvSpPr>
            <a:spLocks noGrp="1"/>
          </p:cNvSpPr>
          <p:nvPr>
            <p:ph idx="1"/>
          </p:nvPr>
        </p:nvSpPr>
        <p:spPr>
          <a:xfrm>
            <a:off x="626364" y="1465006"/>
            <a:ext cx="3955073" cy="4711957"/>
          </a:xfrm>
        </p:spPr>
        <p:txBody>
          <a:bodyPr>
            <a:normAutofit/>
          </a:bodyPr>
          <a:lstStyle/>
          <a:p>
            <a:r>
              <a:rPr lang="en-US" sz="2400" dirty="0">
                <a:latin typeface="Arial Nova" panose="020B0504020202020204" pitchFamily="34" charset="0"/>
              </a:rPr>
              <a:t>Experiment using small amounts </a:t>
            </a:r>
          </a:p>
          <a:p>
            <a:r>
              <a:rPr lang="en-US" sz="2400" dirty="0">
                <a:latin typeface="Arial Nova" panose="020B0504020202020204" pitchFamily="34" charset="0"/>
              </a:rPr>
              <a:t>Do not mix two strong herbs</a:t>
            </a:r>
          </a:p>
          <a:p>
            <a:pPr lvl="1"/>
            <a:r>
              <a:rPr lang="en-US" sz="2400" dirty="0">
                <a:latin typeface="Arial Nova" panose="020B0504020202020204" pitchFamily="34" charset="0"/>
              </a:rPr>
              <a:t>Milder flavor herbs can act as compliments</a:t>
            </a:r>
          </a:p>
          <a:p>
            <a:r>
              <a:rPr lang="en-US" sz="2400" dirty="0">
                <a:latin typeface="Arial Nova" panose="020B0504020202020204" pitchFamily="34" charset="0"/>
              </a:rPr>
              <a:t>Dried herbs are stronger</a:t>
            </a:r>
          </a:p>
          <a:p>
            <a:pPr lvl="1"/>
            <a:r>
              <a:rPr lang="en-US" sz="2400" dirty="0">
                <a:latin typeface="Arial Nova" panose="020B0504020202020204" pitchFamily="34" charset="0"/>
              </a:rPr>
              <a:t>Fresh</a:t>
            </a:r>
          </a:p>
          <a:p>
            <a:pPr lvl="1"/>
            <a:r>
              <a:rPr lang="en-US" sz="2400" dirty="0">
                <a:latin typeface="Arial Nova" panose="020B0504020202020204" pitchFamily="34" charset="0"/>
              </a:rPr>
              <a:t>Powder (store-bought)</a:t>
            </a:r>
          </a:p>
          <a:p>
            <a:r>
              <a:rPr lang="en-US" sz="2400" dirty="0">
                <a:latin typeface="Arial Nova" panose="020B0504020202020204" pitchFamily="34" charset="0"/>
              </a:rPr>
              <a:t>¼ tsp dried = ¾ tsp powder = 2 tsp fresh</a:t>
            </a:r>
          </a:p>
        </p:txBody>
      </p:sp>
      <p:pic>
        <p:nvPicPr>
          <p:cNvPr id="5" name="Picture 4" descr="Flat lay top view of spices in glass containers on wooden table">
            <a:extLst>
              <a:ext uri="{FF2B5EF4-FFF2-40B4-BE49-F238E27FC236}">
                <a16:creationId xmlns:a16="http://schemas.microsoft.com/office/drawing/2014/main" id="{02E32C65-B307-9E8A-A6D5-B994440456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itle 1">
            <a:extLst>
              <a:ext uri="{FF2B5EF4-FFF2-40B4-BE49-F238E27FC236}">
                <a16:creationId xmlns:a16="http://schemas.microsoft.com/office/drawing/2014/main" id="{868481E0-07BB-C4D0-7D8D-F393ADCB701D}"/>
              </a:ext>
            </a:extLst>
          </p:cNvPr>
          <p:cNvSpPr>
            <a:spLocks noGrp="1"/>
          </p:cNvSpPr>
          <p:nvPr>
            <p:ph type="title"/>
          </p:nvPr>
        </p:nvSpPr>
        <p:spPr>
          <a:xfrm>
            <a:off x="541569" y="332142"/>
            <a:ext cx="5734192" cy="903653"/>
          </a:xfrm>
        </p:spPr>
        <p:txBody>
          <a:bodyPr>
            <a:noAutofit/>
          </a:bodyPr>
          <a:lstStyle/>
          <a:p>
            <a:r>
              <a:rPr lang="en-US" sz="4400" dirty="0"/>
              <a:t>Cooking with Herbs</a:t>
            </a:r>
          </a:p>
        </p:txBody>
      </p:sp>
    </p:spTree>
    <p:extLst>
      <p:ext uri="{BB962C8B-B14F-4D97-AF65-F5344CB8AC3E}">
        <p14:creationId xmlns:p14="http://schemas.microsoft.com/office/powerpoint/2010/main" val="345993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3918-5D43-953E-F652-84CF414E2F8E}"/>
              </a:ext>
            </a:extLst>
          </p:cNvPr>
          <p:cNvSpPr>
            <a:spLocks noGrp="1"/>
          </p:cNvSpPr>
          <p:nvPr>
            <p:ph type="title"/>
          </p:nvPr>
        </p:nvSpPr>
        <p:spPr/>
        <p:txBody>
          <a:bodyPr/>
          <a:lstStyle/>
          <a:p>
            <a:r>
              <a:rPr lang="en-US" sz="4400" dirty="0"/>
              <a:t>Cooking with Herbs</a:t>
            </a:r>
          </a:p>
        </p:txBody>
      </p:sp>
      <p:sp>
        <p:nvSpPr>
          <p:cNvPr id="3" name="Content Placeholder 2">
            <a:extLst>
              <a:ext uri="{FF2B5EF4-FFF2-40B4-BE49-F238E27FC236}">
                <a16:creationId xmlns:a16="http://schemas.microsoft.com/office/drawing/2014/main" id="{7BF1FBCA-610B-23CF-5483-F10737256969}"/>
              </a:ext>
            </a:extLst>
          </p:cNvPr>
          <p:cNvSpPr>
            <a:spLocks noGrp="1"/>
          </p:cNvSpPr>
          <p:nvPr>
            <p:ph idx="1"/>
          </p:nvPr>
        </p:nvSpPr>
        <p:spPr>
          <a:xfrm>
            <a:off x="467361" y="1544320"/>
            <a:ext cx="4925523" cy="4351338"/>
          </a:xfrm>
        </p:spPr>
        <p:txBody>
          <a:bodyPr/>
          <a:lstStyle/>
          <a:p>
            <a:pPr>
              <a:lnSpc>
                <a:spcPct val="150000"/>
              </a:lnSpc>
            </a:pPr>
            <a:r>
              <a:rPr lang="en-US" dirty="0">
                <a:latin typeface="Arial Nova" panose="020B0504020202020204" pitchFamily="34" charset="0"/>
              </a:rPr>
              <a:t>Reduce the use of salt (sodium)</a:t>
            </a:r>
          </a:p>
          <a:p>
            <a:pPr>
              <a:lnSpc>
                <a:spcPct val="150000"/>
              </a:lnSpc>
            </a:pPr>
            <a:r>
              <a:rPr lang="en-US" dirty="0">
                <a:latin typeface="Arial Nova" panose="020B0504020202020204" pitchFamily="34" charset="0"/>
              </a:rPr>
              <a:t>Chop fine</a:t>
            </a:r>
          </a:p>
          <a:p>
            <a:pPr>
              <a:lnSpc>
                <a:spcPct val="150000"/>
              </a:lnSpc>
            </a:pPr>
            <a:r>
              <a:rPr lang="en-US" dirty="0">
                <a:latin typeface="Arial Nova" panose="020B0504020202020204" pitchFamily="34" charset="0"/>
              </a:rPr>
              <a:t>Add herbs to soups or stews about 45 minutes before completion</a:t>
            </a:r>
          </a:p>
          <a:p>
            <a:pPr>
              <a:lnSpc>
                <a:spcPct val="150000"/>
              </a:lnSpc>
            </a:pPr>
            <a:r>
              <a:rPr lang="en-US" dirty="0">
                <a:latin typeface="Arial Nova" panose="020B0504020202020204" pitchFamily="34" charset="0"/>
              </a:rPr>
              <a:t>Add herbs to dips, dressings, and cheese several hours or overnight</a:t>
            </a:r>
          </a:p>
          <a:p>
            <a:pPr>
              <a:lnSpc>
                <a:spcPct val="150000"/>
              </a:lnSpc>
            </a:pPr>
            <a:r>
              <a:rPr lang="en-US" dirty="0">
                <a:latin typeface="Arial Nova" panose="020B0504020202020204" pitchFamily="34" charset="0"/>
              </a:rPr>
              <a:t>Try herbs as flavoring in vinegar or butters and spreads</a:t>
            </a:r>
          </a:p>
          <a:p>
            <a:pPr marL="0" indent="0">
              <a:buNone/>
            </a:pPr>
            <a:endParaRPr lang="en-US" dirty="0"/>
          </a:p>
        </p:txBody>
      </p:sp>
      <p:pic>
        <p:nvPicPr>
          <p:cNvPr id="5" name="Picture 4">
            <a:extLst>
              <a:ext uri="{FF2B5EF4-FFF2-40B4-BE49-F238E27FC236}">
                <a16:creationId xmlns:a16="http://schemas.microsoft.com/office/drawing/2014/main" id="{D92B2732-B1AA-E624-4E69-680A00719F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2884" y="1544320"/>
            <a:ext cx="3444343" cy="3764959"/>
          </a:xfrm>
          <a:prstGeom prst="rect">
            <a:avLst/>
          </a:prstGeom>
        </p:spPr>
      </p:pic>
    </p:spTree>
    <p:extLst>
      <p:ext uri="{BB962C8B-B14F-4D97-AF65-F5344CB8AC3E}">
        <p14:creationId xmlns:p14="http://schemas.microsoft.com/office/powerpoint/2010/main" val="3653762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EEB82-97A5-1E15-4021-B46E3DF06B15}"/>
              </a:ext>
            </a:extLst>
          </p:cNvPr>
          <p:cNvSpPr>
            <a:spLocks noGrp="1"/>
          </p:cNvSpPr>
          <p:nvPr>
            <p:ph type="ctrTitle"/>
          </p:nvPr>
        </p:nvSpPr>
        <p:spPr>
          <a:xfrm>
            <a:off x="298184" y="2661603"/>
            <a:ext cx="8229600" cy="767397"/>
          </a:xfrm>
        </p:spPr>
        <p:txBody>
          <a:bodyPr>
            <a:noAutofit/>
          </a:bodyPr>
          <a:lstStyle/>
          <a:p>
            <a:r>
              <a:rPr lang="en-US" sz="5400" dirty="0"/>
              <a:t>Preserving Herbs</a:t>
            </a:r>
          </a:p>
        </p:txBody>
      </p:sp>
    </p:spTree>
    <p:extLst>
      <p:ext uri="{BB962C8B-B14F-4D97-AF65-F5344CB8AC3E}">
        <p14:creationId xmlns:p14="http://schemas.microsoft.com/office/powerpoint/2010/main" val="104717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281784" y="1003801"/>
            <a:ext cx="7934325" cy="820737"/>
          </a:xfrm>
          <a:prstGeom prst="rect">
            <a:avLst/>
          </a:prstGeom>
        </p:spPr>
        <p:txBody>
          <a:bodyPr>
            <a:noAutofit/>
          </a:bodyPr>
          <a:lstStyle>
            <a:lvl1pPr algn="l" defTabSz="457200" rtl="0" eaLnBrk="1" latinLnBrk="0" hangingPunct="1">
              <a:spcBef>
                <a:spcPct val="0"/>
              </a:spcBef>
              <a:buNone/>
              <a:defRPr sz="2200" b="1" kern="1200">
                <a:solidFill>
                  <a:schemeClr val="accent1"/>
                </a:solidFill>
                <a:latin typeface="+mj-lt"/>
                <a:ea typeface="+mj-ea"/>
                <a:cs typeface="+mj-cs"/>
              </a:defRPr>
            </a:lvl1pPr>
          </a:lstStyle>
          <a:p>
            <a:r>
              <a:rPr lang="en-US" sz="4400" dirty="0">
                <a:solidFill>
                  <a:srgbClr val="BB0000"/>
                </a:solidFill>
                <a:latin typeface="Arial"/>
                <a:cs typeface="Arial"/>
              </a:rPr>
              <a:t>Preserving Herbs </a:t>
            </a:r>
          </a:p>
        </p:txBody>
      </p:sp>
      <p:sp>
        <p:nvSpPr>
          <p:cNvPr id="6" name="TextBox 5"/>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7" name="TextBox 6"/>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sp>
        <p:nvSpPr>
          <p:cNvPr id="2" name="TextBox 1"/>
          <p:cNvSpPr txBox="1"/>
          <p:nvPr/>
        </p:nvSpPr>
        <p:spPr>
          <a:xfrm>
            <a:off x="181505" y="1782394"/>
            <a:ext cx="5389956" cy="3724096"/>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000" dirty="0">
                <a:latin typeface="Arial Nova" panose="020B0504020202020204" pitchFamily="34" charset="0"/>
              </a:rPr>
              <a:t>No recommendations for canning pesto</a:t>
            </a:r>
          </a:p>
          <a:p>
            <a:pPr marL="914400" lvl="1" indent="-457200">
              <a:lnSpc>
                <a:spcPct val="150000"/>
              </a:lnSpc>
              <a:buFont typeface="Arial" panose="020B0604020202020204" pitchFamily="34" charset="0"/>
              <a:buChar char="•"/>
            </a:pPr>
            <a:r>
              <a:rPr lang="en-US" sz="2000" dirty="0">
                <a:latin typeface="Arial Nova" panose="020B0504020202020204" pitchFamily="34" charset="0"/>
              </a:rPr>
              <a:t>Can freeze</a:t>
            </a:r>
          </a:p>
          <a:p>
            <a:pPr marL="457200" indent="-457200">
              <a:lnSpc>
                <a:spcPct val="150000"/>
              </a:lnSpc>
              <a:buFont typeface="Arial" panose="020B0604020202020204" pitchFamily="34" charset="0"/>
              <a:buChar char="•"/>
            </a:pPr>
            <a:r>
              <a:rPr lang="en-US" sz="2000" dirty="0">
                <a:latin typeface="Arial Nova" panose="020B0504020202020204" pitchFamily="34" charset="0"/>
              </a:rPr>
              <a:t>Oil and herbs are low in acid, allowing for bacteria growth</a:t>
            </a:r>
          </a:p>
          <a:p>
            <a:pPr marL="457200" indent="-457200">
              <a:lnSpc>
                <a:spcPct val="150000"/>
              </a:lnSpc>
              <a:buFont typeface="Arial" panose="020B0604020202020204" pitchFamily="34" charset="0"/>
              <a:buChar char="•"/>
            </a:pPr>
            <a:r>
              <a:rPr lang="en-US" sz="2000" dirty="0">
                <a:latin typeface="Arial Nova" panose="020B0504020202020204" pitchFamily="34" charset="0"/>
              </a:rPr>
              <a:t>Oils may be flavored with herbs</a:t>
            </a:r>
          </a:p>
          <a:p>
            <a:pPr marL="457200" indent="-457200">
              <a:lnSpc>
                <a:spcPct val="150000"/>
              </a:lnSpc>
              <a:buFont typeface="Arial" panose="020B0604020202020204" pitchFamily="34" charset="0"/>
              <a:buChar char="•"/>
            </a:pPr>
            <a:r>
              <a:rPr lang="en-US" sz="2000" dirty="0">
                <a:latin typeface="Arial Nova" panose="020B0504020202020204" pitchFamily="34" charset="0"/>
              </a:rPr>
              <a:t>Made with fresh ingredients</a:t>
            </a:r>
          </a:p>
          <a:p>
            <a:pPr marL="457200" indent="-457200">
              <a:lnSpc>
                <a:spcPct val="150000"/>
              </a:lnSpc>
              <a:buFont typeface="Arial" panose="020B0604020202020204" pitchFamily="34" charset="0"/>
              <a:buChar char="•"/>
            </a:pPr>
            <a:r>
              <a:rPr lang="en-US" sz="2000" dirty="0">
                <a:latin typeface="Arial Nova" panose="020B0504020202020204" pitchFamily="34" charset="0"/>
              </a:rPr>
              <a:t>Store in the refrigerator for 2-3 days</a:t>
            </a:r>
          </a:p>
          <a:p>
            <a:pPr marL="457200" indent="-457200">
              <a:buFont typeface="Arial" panose="020B0604020202020204" pitchFamily="34" charset="0"/>
              <a:buChar char="•"/>
            </a:pPr>
            <a:endParaRPr lang="en-US" sz="2600" dirty="0"/>
          </a:p>
        </p:txBody>
      </p:sp>
      <p:pic>
        <p:nvPicPr>
          <p:cNvPr id="9" name="Content Placeholder 2">
            <a:extLst>
              <a:ext uri="{FF2B5EF4-FFF2-40B4-BE49-F238E27FC236}">
                <a16:creationId xmlns:a16="http://schemas.microsoft.com/office/drawing/2014/main" id="{DC3CF52A-549A-4958-BEF7-90859B78D05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9812" y="3232849"/>
            <a:ext cx="2483208" cy="2483208"/>
          </a:xfrm>
          <a:prstGeom prst="rect">
            <a:avLst/>
          </a:prstGeom>
          <a:noFill/>
          <a:ln w="9525">
            <a:solidFill>
              <a:srgbClr val="55AAD5"/>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A picture containing table, sauce, food, bowl&#10;&#10;Description automatically generated">
            <a:extLst>
              <a:ext uri="{FF2B5EF4-FFF2-40B4-BE49-F238E27FC236}">
                <a16:creationId xmlns:a16="http://schemas.microsoft.com/office/drawing/2014/main" id="{78EFCA17-ABFB-7A92-4102-7D3B14E0FA39}"/>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089812" y="528544"/>
            <a:ext cx="2811586" cy="2216467"/>
          </a:xfrm>
          <a:prstGeom prst="rect">
            <a:avLst/>
          </a:prstGeom>
        </p:spPr>
      </p:pic>
    </p:spTree>
    <p:extLst>
      <p:ext uri="{BB962C8B-B14F-4D97-AF65-F5344CB8AC3E}">
        <p14:creationId xmlns:p14="http://schemas.microsoft.com/office/powerpoint/2010/main" val="192372235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EFF7-F575-B7F4-0F3D-808C516823F8}"/>
              </a:ext>
            </a:extLst>
          </p:cNvPr>
          <p:cNvSpPr>
            <a:spLocks noGrp="1"/>
          </p:cNvSpPr>
          <p:nvPr>
            <p:ph type="title"/>
          </p:nvPr>
        </p:nvSpPr>
        <p:spPr/>
        <p:txBody>
          <a:bodyPr/>
          <a:lstStyle/>
          <a:p>
            <a:r>
              <a:rPr lang="en-US" sz="4400" dirty="0"/>
              <a:t>Preserving  Herbs</a:t>
            </a:r>
          </a:p>
        </p:txBody>
      </p:sp>
      <p:sp>
        <p:nvSpPr>
          <p:cNvPr id="3" name="Content Placeholder 2">
            <a:extLst>
              <a:ext uri="{FF2B5EF4-FFF2-40B4-BE49-F238E27FC236}">
                <a16:creationId xmlns:a16="http://schemas.microsoft.com/office/drawing/2014/main" id="{A0453D85-AD19-ED3C-E79B-7417950ACCA6}"/>
              </a:ext>
            </a:extLst>
          </p:cNvPr>
          <p:cNvSpPr>
            <a:spLocks noGrp="1"/>
          </p:cNvSpPr>
          <p:nvPr>
            <p:ph idx="1"/>
          </p:nvPr>
        </p:nvSpPr>
        <p:spPr/>
        <p:txBody>
          <a:bodyPr/>
          <a:lstStyle/>
          <a:p>
            <a:r>
              <a:rPr lang="en-US" sz="2400" b="1" dirty="0">
                <a:latin typeface="Arial Nova" panose="020B0504020202020204" pitchFamily="34" charset="0"/>
              </a:rPr>
              <a:t>Freezing Whole Herbs</a:t>
            </a:r>
          </a:p>
          <a:p>
            <a:pPr lvl="1"/>
            <a:r>
              <a:rPr lang="en-US" sz="2000" dirty="0">
                <a:latin typeface="Arial Nova" panose="020B0504020202020204" pitchFamily="34" charset="0"/>
              </a:rPr>
              <a:t>Wash, drain, and pat dry with a paper towel</a:t>
            </a:r>
          </a:p>
          <a:p>
            <a:pPr lvl="1"/>
            <a:r>
              <a:rPr lang="en-US" sz="2000" dirty="0">
                <a:latin typeface="Arial Nova" panose="020B0504020202020204" pitchFamily="34" charset="0"/>
              </a:rPr>
              <a:t>Spread on a tray or cookie sheet and place in the freezer</a:t>
            </a:r>
          </a:p>
          <a:p>
            <a:pPr lvl="1"/>
            <a:r>
              <a:rPr lang="en-US" sz="2000" dirty="0">
                <a:latin typeface="Arial Nova" panose="020B0504020202020204" pitchFamily="34" charset="0"/>
              </a:rPr>
              <a:t>When frozen solid, pack into airtight containers</a:t>
            </a:r>
          </a:p>
          <a:p>
            <a:r>
              <a:rPr lang="en-US" sz="2400" b="1" dirty="0">
                <a:latin typeface="Arial Nova" panose="020B0504020202020204" pitchFamily="34" charset="0"/>
              </a:rPr>
              <a:t>Chopped Herbs</a:t>
            </a:r>
          </a:p>
          <a:p>
            <a:pPr lvl="1"/>
            <a:r>
              <a:rPr lang="en-US" sz="2000" dirty="0">
                <a:latin typeface="Arial Nova" panose="020B0504020202020204" pitchFamily="34" charset="0"/>
              </a:rPr>
              <a:t>Freeze in ice cube tray</a:t>
            </a:r>
          </a:p>
          <a:p>
            <a:pPr lvl="1"/>
            <a:r>
              <a:rPr lang="en-US" sz="2000" dirty="0">
                <a:latin typeface="Arial Nova" panose="020B0504020202020204" pitchFamily="34" charset="0"/>
              </a:rPr>
              <a:t>Dry – wash drain, pat dry</a:t>
            </a:r>
          </a:p>
          <a:p>
            <a:pPr lvl="2"/>
            <a:r>
              <a:rPr lang="en-US" sz="1600" dirty="0">
                <a:latin typeface="Arial Nova" panose="020B0504020202020204" pitchFamily="34" charset="0"/>
              </a:rPr>
              <a:t>Indoor Air dry</a:t>
            </a:r>
          </a:p>
          <a:p>
            <a:pPr lvl="2"/>
            <a:r>
              <a:rPr lang="en-US" sz="1600" dirty="0">
                <a:latin typeface="Arial Nova" panose="020B0504020202020204" pitchFamily="34" charset="0"/>
              </a:rPr>
              <a:t>Oven</a:t>
            </a:r>
          </a:p>
          <a:p>
            <a:pPr lvl="2"/>
            <a:r>
              <a:rPr lang="en-US" sz="1600" dirty="0">
                <a:latin typeface="Arial Nova" panose="020B0504020202020204" pitchFamily="34" charset="0"/>
              </a:rPr>
              <a:t>Dehydrator</a:t>
            </a:r>
          </a:p>
          <a:p>
            <a:pPr lvl="2"/>
            <a:r>
              <a:rPr lang="en-US" sz="1600" dirty="0">
                <a:latin typeface="Arial Nova" panose="020B0504020202020204" pitchFamily="34" charset="0"/>
              </a:rPr>
              <a:t>Microwave *</a:t>
            </a:r>
          </a:p>
          <a:p>
            <a:pPr lvl="1"/>
            <a:r>
              <a:rPr lang="en-US" sz="2000" dirty="0">
                <a:latin typeface="Arial Nova" panose="020B0504020202020204" pitchFamily="34" charset="0"/>
              </a:rPr>
              <a:t>Not recommended to sun dry</a:t>
            </a:r>
          </a:p>
        </p:txBody>
      </p:sp>
      <p:pic>
        <p:nvPicPr>
          <p:cNvPr id="4" name="Picture 3">
            <a:extLst>
              <a:ext uri="{FF2B5EF4-FFF2-40B4-BE49-F238E27FC236}">
                <a16:creationId xmlns:a16="http://schemas.microsoft.com/office/drawing/2014/main" id="{A46FEF8D-1D08-D4FB-694C-51FD4B7049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1135" y="3231475"/>
            <a:ext cx="3505504" cy="2664183"/>
          </a:xfrm>
          <a:prstGeom prst="rect">
            <a:avLst/>
          </a:prstGeom>
        </p:spPr>
      </p:pic>
    </p:spTree>
    <p:extLst>
      <p:ext uri="{BB962C8B-B14F-4D97-AF65-F5344CB8AC3E}">
        <p14:creationId xmlns:p14="http://schemas.microsoft.com/office/powerpoint/2010/main" val="367599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C4BF-7454-8B0C-B418-D273AF96F005}"/>
              </a:ext>
            </a:extLst>
          </p:cNvPr>
          <p:cNvSpPr>
            <a:spLocks noGrp="1"/>
          </p:cNvSpPr>
          <p:nvPr>
            <p:ph type="title"/>
          </p:nvPr>
        </p:nvSpPr>
        <p:spPr/>
        <p:txBody>
          <a:bodyPr/>
          <a:lstStyle/>
          <a:p>
            <a:r>
              <a:rPr lang="en-US" sz="4400" dirty="0"/>
              <a:t>Indoor Air Drying</a:t>
            </a:r>
          </a:p>
        </p:txBody>
      </p:sp>
      <p:sp>
        <p:nvSpPr>
          <p:cNvPr id="3" name="Content Placeholder 2">
            <a:extLst>
              <a:ext uri="{FF2B5EF4-FFF2-40B4-BE49-F238E27FC236}">
                <a16:creationId xmlns:a16="http://schemas.microsoft.com/office/drawing/2014/main" id="{AC93D845-B66E-DD19-3D86-1AC106AD289D}"/>
              </a:ext>
            </a:extLst>
          </p:cNvPr>
          <p:cNvSpPr>
            <a:spLocks noGrp="1"/>
          </p:cNvSpPr>
          <p:nvPr>
            <p:ph idx="1"/>
          </p:nvPr>
        </p:nvSpPr>
        <p:spPr>
          <a:xfrm>
            <a:off x="467361" y="1544320"/>
            <a:ext cx="4423616" cy="4351338"/>
          </a:xfrm>
        </p:spPr>
        <p:txBody>
          <a:bodyPr/>
          <a:lstStyle/>
          <a:p>
            <a:pPr>
              <a:lnSpc>
                <a:spcPct val="150000"/>
              </a:lnSpc>
            </a:pPr>
            <a:r>
              <a:rPr lang="en-US" sz="2400" dirty="0">
                <a:latin typeface="Arial Nova" panose="020B0504020202020204" pitchFamily="34" charset="0"/>
              </a:rPr>
              <a:t>Well-ventilated area</a:t>
            </a:r>
          </a:p>
          <a:p>
            <a:pPr>
              <a:lnSpc>
                <a:spcPct val="150000"/>
              </a:lnSpc>
            </a:pPr>
            <a:r>
              <a:rPr lang="en-US" sz="2400" dirty="0">
                <a:latin typeface="Arial Nova" panose="020B0504020202020204" pitchFamily="34" charset="0"/>
              </a:rPr>
              <a:t>Steady temperature</a:t>
            </a:r>
          </a:p>
          <a:p>
            <a:pPr>
              <a:lnSpc>
                <a:spcPct val="150000"/>
              </a:lnSpc>
            </a:pPr>
            <a:r>
              <a:rPr lang="en-US" sz="2400" dirty="0">
                <a:latin typeface="Arial Nova" panose="020B0504020202020204" pitchFamily="34" charset="0"/>
              </a:rPr>
              <a:t>Holes in a paper bag </a:t>
            </a:r>
          </a:p>
          <a:p>
            <a:pPr>
              <a:lnSpc>
                <a:spcPct val="150000"/>
              </a:lnSpc>
            </a:pPr>
            <a:r>
              <a:rPr lang="en-US" sz="2400" dirty="0">
                <a:latin typeface="Arial Nova" panose="020B0504020202020204" pitchFamily="34" charset="0"/>
              </a:rPr>
              <a:t>Herbs are when they crumble in your hand</a:t>
            </a:r>
          </a:p>
        </p:txBody>
      </p:sp>
      <p:pic>
        <p:nvPicPr>
          <p:cNvPr id="4" name="Picture 3">
            <a:extLst>
              <a:ext uri="{FF2B5EF4-FFF2-40B4-BE49-F238E27FC236}">
                <a16:creationId xmlns:a16="http://schemas.microsoft.com/office/drawing/2014/main" id="{23D36618-0323-DA4B-1987-989FAB7AE1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7665" y="3609351"/>
            <a:ext cx="3168974" cy="2567612"/>
          </a:xfrm>
          <a:prstGeom prst="rect">
            <a:avLst/>
          </a:prstGeom>
        </p:spPr>
      </p:pic>
    </p:spTree>
    <p:extLst>
      <p:ext uri="{BB962C8B-B14F-4D97-AF65-F5344CB8AC3E}">
        <p14:creationId xmlns:p14="http://schemas.microsoft.com/office/powerpoint/2010/main" val="343771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65669" y="804351"/>
            <a:ext cx="8292695" cy="1083445"/>
          </a:xfrm>
          <a:prstGeom prst="rect">
            <a:avLst/>
          </a:prstGeom>
        </p:spPr>
        <p:txBody>
          <a:bodyPr>
            <a:noAutofit/>
          </a:bodyPr>
          <a:lstStyle/>
          <a:p>
            <a:r>
              <a:rPr lang="en-US" sz="4400" dirty="0">
                <a:solidFill>
                  <a:srgbClr val="BB0000"/>
                </a:solidFill>
                <a:latin typeface="Arial"/>
                <a:cs typeface="Arial"/>
              </a:rPr>
              <a:t>Indoor Air Drying</a:t>
            </a:r>
            <a:br>
              <a:rPr lang="en-US" sz="5400" dirty="0">
                <a:solidFill>
                  <a:srgbClr val="BB0000"/>
                </a:solidFill>
                <a:latin typeface="Arial"/>
                <a:cs typeface="Arial"/>
              </a:rPr>
            </a:br>
            <a:br>
              <a:rPr lang="en-US" sz="4800" b="0" dirty="0">
                <a:solidFill>
                  <a:schemeClr val="tx2"/>
                </a:solidFill>
              </a:rPr>
            </a:br>
            <a:br>
              <a:rPr lang="en-US" sz="5400" dirty="0">
                <a:solidFill>
                  <a:srgbClr val="BB0000"/>
                </a:solidFill>
                <a:latin typeface="Arial"/>
                <a:cs typeface="Arial"/>
              </a:rPr>
            </a:br>
            <a:endParaRPr lang="en-US" sz="5400" dirty="0">
              <a:solidFill>
                <a:srgbClr val="BB0000"/>
              </a:solidFill>
              <a:latin typeface="Arial"/>
              <a:cs typeface="Arial"/>
            </a:endParaRPr>
          </a:p>
        </p:txBody>
      </p:sp>
      <p:sp>
        <p:nvSpPr>
          <p:cNvPr id="6" name="TextBox 5"/>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7" name="TextBox 6"/>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sp>
        <p:nvSpPr>
          <p:cNvPr id="9" name="Content Placeholder 2"/>
          <p:cNvSpPr txBox="1">
            <a:spLocks/>
          </p:cNvSpPr>
          <p:nvPr/>
        </p:nvSpPr>
        <p:spPr>
          <a:xfrm>
            <a:off x="540027" y="1625088"/>
            <a:ext cx="7077325" cy="3992563"/>
          </a:xfrm>
          <a:prstGeom prst="rect">
            <a:avLst/>
          </a:prstGeom>
        </p:spPr>
        <p:txBody>
          <a:bodyPr/>
          <a:lstStyle>
            <a:lvl1pPr marL="227013" indent="-225425" algn="l" defTabSz="457200" rtl="0" eaLnBrk="1" latinLnBrk="0" hangingPunct="1">
              <a:spcBef>
                <a:spcPct val="20000"/>
              </a:spcBef>
              <a:buClr>
                <a:schemeClr val="accent1"/>
              </a:buClr>
              <a:buFont typeface="Wingdings" charset="2"/>
              <a:buNone/>
              <a:defRPr sz="1600" kern="1200">
                <a:solidFill>
                  <a:schemeClr val="tx2"/>
                </a:solidFill>
                <a:latin typeface="+mn-lt"/>
                <a:ea typeface="+mn-ea"/>
                <a:cs typeface="+mn-cs"/>
              </a:defRPr>
            </a:lvl1pPr>
            <a:lvl2pPr marL="285750" indent="-285750" algn="l" defTabSz="457200" rtl="0" eaLnBrk="1" latinLnBrk="0" hangingPunct="1">
              <a:spcBef>
                <a:spcPct val="20000"/>
              </a:spcBef>
              <a:buClr>
                <a:schemeClr val="accent1"/>
              </a:buClr>
              <a:buFont typeface="Wingdings" charset="2"/>
              <a:buChar char="§"/>
              <a:defRPr sz="16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600" kern="1200">
                <a:solidFill>
                  <a:schemeClr val="tx2"/>
                </a:solidFill>
                <a:latin typeface="+mn-lt"/>
                <a:ea typeface="+mn-ea"/>
                <a:cs typeface="+mn-cs"/>
              </a:defRPr>
            </a:lvl3pPr>
            <a:lvl4pPr marL="1141413" indent="-228600" algn="l" defTabSz="457200" rtl="0" eaLnBrk="1" latinLnBrk="0" hangingPunct="1">
              <a:spcBef>
                <a:spcPct val="20000"/>
              </a:spcBef>
              <a:buClr>
                <a:schemeClr val="accent1"/>
              </a:buClr>
              <a:buFont typeface="Lucida Grande"/>
              <a:buChar char="»"/>
              <a:defRPr sz="1600" kern="1200">
                <a:solidFill>
                  <a:schemeClr val="tx2"/>
                </a:solidFill>
                <a:latin typeface="+mn-lt"/>
                <a:ea typeface="+mn-ea"/>
                <a:cs typeface="+mn-cs"/>
              </a:defRPr>
            </a:lvl4pPr>
            <a:lvl5pPr marL="1598613" indent="-228600" algn="l" defTabSz="457200" rtl="0" eaLnBrk="1" latinLnBrk="0" hangingPunct="1">
              <a:spcBef>
                <a:spcPct val="20000"/>
              </a:spcBef>
              <a:buClr>
                <a:schemeClr val="tx1"/>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4" name="TextBox 3"/>
          <p:cNvSpPr txBox="1"/>
          <p:nvPr/>
        </p:nvSpPr>
        <p:spPr>
          <a:xfrm>
            <a:off x="295585" y="1355012"/>
            <a:ext cx="5573588" cy="4339650"/>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a:latin typeface="Arial Nova" panose="020B0504020202020204" pitchFamily="34" charset="0"/>
              </a:rPr>
              <a:t>Tear or punch holes in the bag for air circulation</a:t>
            </a:r>
          </a:p>
          <a:p>
            <a:pPr marL="457200" indent="-457200">
              <a:lnSpc>
                <a:spcPct val="150000"/>
              </a:lnSpc>
              <a:buFont typeface="Arial" panose="020B0604020202020204" pitchFamily="34" charset="0"/>
              <a:buChar char="•"/>
            </a:pPr>
            <a:r>
              <a:rPr lang="en-US" sz="2400" dirty="0">
                <a:latin typeface="Arial Nova" panose="020B0504020202020204" pitchFamily="34" charset="0"/>
              </a:rPr>
              <a:t>Close the bag with a string</a:t>
            </a:r>
          </a:p>
          <a:p>
            <a:pPr marL="457200" indent="-457200">
              <a:lnSpc>
                <a:spcPct val="150000"/>
              </a:lnSpc>
              <a:buFont typeface="Arial" panose="020B0604020202020204" pitchFamily="34" charset="0"/>
              <a:buChar char="•"/>
            </a:pPr>
            <a:r>
              <a:rPr lang="en-US" sz="2400" dirty="0">
                <a:latin typeface="Arial Nova" panose="020B0504020202020204" pitchFamily="34" charset="0"/>
              </a:rPr>
              <a:t>String or tie herbs in bundles</a:t>
            </a:r>
          </a:p>
          <a:p>
            <a:pPr marL="457200" indent="-457200">
              <a:lnSpc>
                <a:spcPct val="150000"/>
              </a:lnSpc>
              <a:buFont typeface="Arial" panose="020B0604020202020204" pitchFamily="34" charset="0"/>
              <a:buChar char="•"/>
            </a:pPr>
            <a:r>
              <a:rPr lang="en-US" sz="2400" dirty="0">
                <a:latin typeface="Arial Nova" panose="020B0504020202020204" pitchFamily="34" charset="0"/>
              </a:rPr>
              <a:t>Hang from a rack</a:t>
            </a:r>
          </a:p>
          <a:p>
            <a:pPr marL="457200" indent="-457200">
              <a:buFont typeface="Arial" panose="020B0604020202020204" pitchFamily="34" charset="0"/>
              <a:buChar char="•"/>
            </a:pPr>
            <a:r>
              <a:rPr lang="en-US" sz="2400" dirty="0">
                <a:latin typeface="Arial Nova" panose="020B0504020202020204" pitchFamily="34" charset="0"/>
              </a:rPr>
              <a:t>Herbs are dried when they crumble                                                in your hand</a:t>
            </a:r>
          </a:p>
          <a:p>
            <a:pPr marL="914400" lvl="1" indent="-457200">
              <a:buFont typeface="Arial" panose="020B0604020202020204" pitchFamily="34" charset="0"/>
              <a:buChar char="•"/>
            </a:pPr>
            <a:r>
              <a:rPr lang="en-US" sz="2400" dirty="0">
                <a:latin typeface="Arial Nova" panose="020B0504020202020204" pitchFamily="34" charset="0"/>
              </a:rPr>
              <a:t>3 to 7 days, depending on the temperature, humidity, etc.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124" y="732251"/>
            <a:ext cx="2676094" cy="387839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405861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513D225-4195-8423-7ABA-2B0E96D43234}"/>
              </a:ext>
            </a:extLst>
          </p:cNvPr>
          <p:cNvSpPr>
            <a:spLocks noGrp="1"/>
          </p:cNvSpPr>
          <p:nvPr>
            <p:ph type="subTitle" idx="10"/>
          </p:nvPr>
        </p:nvSpPr>
        <p:spPr>
          <a:xfrm>
            <a:off x="353727" y="1718992"/>
            <a:ext cx="5090337" cy="4127046"/>
          </a:xfrm>
        </p:spPr>
        <p:txBody>
          <a:bodyPr>
            <a:normAutofit lnSpcReduction="10000"/>
          </a:bodyPr>
          <a:lstStyle/>
          <a:p>
            <a:r>
              <a:rPr lang="en-US" sz="2400" b="0" dirty="0">
                <a:latin typeface="Arial Nova" panose="020B0504020202020204" pitchFamily="34" charset="0"/>
                <a:cs typeface="Arial" panose="020B0604020202020204" pitchFamily="34" charset="0"/>
              </a:rPr>
              <a:t>An education-driven organization that promotes lifelong learning</a:t>
            </a:r>
          </a:p>
          <a:p>
            <a:r>
              <a:rPr lang="en-US" sz="2400" b="0" dirty="0">
                <a:latin typeface="Arial Nova" panose="020B0504020202020204" pitchFamily="34" charset="0"/>
                <a:cs typeface="Arial" panose="020B0604020202020204" pitchFamily="34" charset="0"/>
              </a:rPr>
              <a:t>A disseminator of the latest research and technologies to increase productivity and expand the state's economic base.</a:t>
            </a:r>
          </a:p>
          <a:p>
            <a:r>
              <a:rPr lang="en-US" sz="2400" b="0" dirty="0">
                <a:latin typeface="Arial Nova" panose="020B0504020202020204" pitchFamily="34" charset="0"/>
                <a:cs typeface="Arial" panose="020B0604020202020204" pitchFamily="34" charset="0"/>
              </a:rPr>
              <a:t>A statewide network – with a presence in every county – that links individuals, communities, and businesses to research and development resources of Ohio State.</a:t>
            </a:r>
          </a:p>
          <a:p>
            <a:endParaRPr lang="en-US" dirty="0"/>
          </a:p>
        </p:txBody>
      </p:sp>
      <p:sp>
        <p:nvSpPr>
          <p:cNvPr id="4" name="Title 3">
            <a:extLst>
              <a:ext uri="{FF2B5EF4-FFF2-40B4-BE49-F238E27FC236}">
                <a16:creationId xmlns:a16="http://schemas.microsoft.com/office/drawing/2014/main" id="{6C292179-AAF6-E753-0069-16C23E6BDDFF}"/>
              </a:ext>
            </a:extLst>
          </p:cNvPr>
          <p:cNvSpPr>
            <a:spLocks noGrp="1"/>
          </p:cNvSpPr>
          <p:nvPr>
            <p:ph type="ctrTitle"/>
          </p:nvPr>
        </p:nvSpPr>
        <p:spPr>
          <a:xfrm>
            <a:off x="353727" y="708363"/>
            <a:ext cx="8417293" cy="841191"/>
          </a:xfrm>
        </p:spPr>
        <p:txBody>
          <a:bodyPr>
            <a:normAutofit/>
          </a:bodyPr>
          <a:lstStyle/>
          <a:p>
            <a:r>
              <a:rPr lang="en-US" sz="4400" dirty="0">
                <a:latin typeface="Arial" panose="020B0604020202020204" pitchFamily="34" charset="0"/>
                <a:cs typeface="Arial" panose="020B0604020202020204" pitchFamily="34" charset="0"/>
              </a:rPr>
              <a:t>OSU Extension is… </a:t>
            </a:r>
          </a:p>
        </p:txBody>
      </p:sp>
      <p:pic>
        <p:nvPicPr>
          <p:cNvPr id="6" name="Picture 5">
            <a:extLst>
              <a:ext uri="{FF2B5EF4-FFF2-40B4-BE49-F238E27FC236}">
                <a16:creationId xmlns:a16="http://schemas.microsoft.com/office/drawing/2014/main" id="{C03287B1-06FA-85F5-C881-1E7A6765423E}"/>
              </a:ext>
            </a:extLst>
          </p:cNvPr>
          <p:cNvPicPr>
            <a:picLocks noChangeAspect="1"/>
          </p:cNvPicPr>
          <p:nvPr/>
        </p:nvPicPr>
        <p:blipFill>
          <a:blip r:embed="rId3"/>
          <a:stretch>
            <a:fillRect/>
          </a:stretch>
        </p:blipFill>
        <p:spPr>
          <a:xfrm>
            <a:off x="5444065" y="2153773"/>
            <a:ext cx="3122084" cy="2903072"/>
          </a:xfrm>
          <a:prstGeom prst="rect">
            <a:avLst/>
          </a:prstGeom>
          <a:effectLst>
            <a:softEdge rad="31750"/>
          </a:effectLst>
        </p:spPr>
      </p:pic>
    </p:spTree>
    <p:extLst>
      <p:ext uri="{BB962C8B-B14F-4D97-AF65-F5344CB8AC3E}">
        <p14:creationId xmlns:p14="http://schemas.microsoft.com/office/powerpoint/2010/main" val="337922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8EF936C-E40E-54E0-AB73-98CB24F4A50D}"/>
              </a:ext>
            </a:extLst>
          </p:cNvPr>
          <p:cNvSpPr>
            <a:spLocks noGrp="1"/>
          </p:cNvSpPr>
          <p:nvPr>
            <p:ph type="title"/>
          </p:nvPr>
        </p:nvSpPr>
        <p:spPr>
          <a:xfrm>
            <a:off x="412171" y="509076"/>
            <a:ext cx="8263890" cy="937796"/>
          </a:xfrm>
        </p:spPr>
        <p:txBody>
          <a:bodyPr anchor="b">
            <a:normAutofit/>
          </a:bodyPr>
          <a:lstStyle/>
          <a:p>
            <a:r>
              <a:rPr lang="en-US" sz="4400" dirty="0"/>
              <a:t>Oven Drying</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17711F41-53BA-4A71-9132-790431C24204}"/>
              </a:ext>
            </a:extLst>
          </p:cNvPr>
          <p:cNvSpPr>
            <a:spLocks noGrp="1"/>
          </p:cNvSpPr>
          <p:nvPr>
            <p:ph idx="1"/>
          </p:nvPr>
        </p:nvSpPr>
        <p:spPr>
          <a:xfrm>
            <a:off x="429369" y="2071316"/>
            <a:ext cx="5035164" cy="4119172"/>
          </a:xfrm>
        </p:spPr>
        <p:txBody>
          <a:bodyPr anchor="t">
            <a:normAutofit/>
          </a:bodyPr>
          <a:lstStyle/>
          <a:p>
            <a:pPr marL="457200" indent="-457200">
              <a:buFont typeface="Arial" panose="020B0604020202020204" pitchFamily="34" charset="0"/>
              <a:buChar char="•"/>
            </a:pPr>
            <a:r>
              <a:rPr lang="en-US" sz="2000" dirty="0">
                <a:latin typeface="Arial Nova" panose="020B0504020202020204" pitchFamily="34" charset="0"/>
              </a:rPr>
              <a:t>Remove the best leaves from the stem</a:t>
            </a:r>
          </a:p>
          <a:p>
            <a:pPr marL="457200" indent="-457200">
              <a:buFont typeface="Arial" panose="020B0604020202020204" pitchFamily="34" charset="0"/>
              <a:buChar char="•"/>
            </a:pPr>
            <a:r>
              <a:rPr lang="en-US" sz="2000" dirty="0">
                <a:latin typeface="Arial Nova" panose="020B0504020202020204" pitchFamily="34" charset="0"/>
              </a:rPr>
              <a:t>Dry in a cool oven</a:t>
            </a:r>
          </a:p>
          <a:p>
            <a:pPr marL="800100" lvl="1" indent="-457200"/>
            <a:r>
              <a:rPr lang="en-US" sz="2000" dirty="0">
                <a:latin typeface="Arial Nova" panose="020B0504020202020204" pitchFamily="34" charset="0"/>
              </a:rPr>
              <a:t>Light in the oven or pilot light gives enough heat for overnight drying</a:t>
            </a:r>
          </a:p>
          <a:p>
            <a:pPr marL="457200" indent="-457200">
              <a:buFont typeface="Arial" panose="020B0604020202020204" pitchFamily="34" charset="0"/>
              <a:buChar char="•"/>
            </a:pPr>
            <a:r>
              <a:rPr lang="en-US" sz="2000" dirty="0">
                <a:latin typeface="Arial Nova" panose="020B0504020202020204" pitchFamily="34" charset="0"/>
              </a:rPr>
              <a:t>Lay the leaves on a paper towel</a:t>
            </a:r>
          </a:p>
          <a:p>
            <a:pPr marL="457200" indent="-457200">
              <a:buFont typeface="Arial" panose="020B0604020202020204" pitchFamily="34" charset="0"/>
              <a:buChar char="•"/>
            </a:pPr>
            <a:r>
              <a:rPr lang="en-US" sz="2000" dirty="0">
                <a:latin typeface="Arial Nova" panose="020B0504020202020204" pitchFamily="34" charset="0"/>
              </a:rPr>
              <a:t>Spread washed herbs in a single layer on a shallow baking pan.</a:t>
            </a:r>
          </a:p>
          <a:p>
            <a:pPr marL="457200" indent="-457200">
              <a:buFont typeface="Arial" panose="020B0604020202020204" pitchFamily="34" charset="0"/>
              <a:buChar char="•"/>
            </a:pPr>
            <a:r>
              <a:rPr lang="en-US" sz="2000" dirty="0">
                <a:latin typeface="Arial Nova" panose="020B0504020202020204" pitchFamily="34" charset="0"/>
              </a:rPr>
              <a:t>Cover with another paper towel</a:t>
            </a:r>
          </a:p>
          <a:p>
            <a:pPr marL="457200" indent="-457200">
              <a:buFont typeface="Arial" panose="020B0604020202020204" pitchFamily="34" charset="0"/>
              <a:buChar char="•"/>
            </a:pPr>
            <a:r>
              <a:rPr lang="en-US" sz="2000" dirty="0">
                <a:latin typeface="Arial Nova" panose="020B0504020202020204" pitchFamily="34" charset="0"/>
              </a:rPr>
              <a:t>5 layers can be dried at one time</a:t>
            </a:r>
          </a:p>
        </p:txBody>
      </p:sp>
      <p:pic>
        <p:nvPicPr>
          <p:cNvPr id="6" name="Picture 5">
            <a:extLst>
              <a:ext uri="{FF2B5EF4-FFF2-40B4-BE49-F238E27FC236}">
                <a16:creationId xmlns:a16="http://schemas.microsoft.com/office/drawing/2014/main" id="{D55A9AFD-132F-45BB-F7A6-B7F19EE6EE89}"/>
              </a:ext>
            </a:extLst>
          </p:cNvPr>
          <p:cNvPicPr>
            <a:picLocks noChangeAspect="1"/>
          </p:cNvPicPr>
          <p:nvPr/>
        </p:nvPicPr>
        <p:blipFill rotWithShape="1">
          <a:blip r:embed="rId3"/>
          <a:srcRect l="22454" r="22528" b="-1"/>
          <a:stretch/>
        </p:blipFill>
        <p:spPr>
          <a:xfrm flipH="1">
            <a:off x="5756743" y="2093976"/>
            <a:ext cx="2955798" cy="4096512"/>
          </a:xfrm>
          <a:prstGeom prst="rect">
            <a:avLst/>
          </a:prstGeom>
        </p:spPr>
      </p:pic>
    </p:spTree>
    <p:extLst>
      <p:ext uri="{BB962C8B-B14F-4D97-AF65-F5344CB8AC3E}">
        <p14:creationId xmlns:p14="http://schemas.microsoft.com/office/powerpoint/2010/main" val="1025335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392A0-D3BE-385B-8D87-30BB3B195A73}"/>
              </a:ext>
            </a:extLst>
          </p:cNvPr>
          <p:cNvSpPr>
            <a:spLocks noGrp="1"/>
          </p:cNvSpPr>
          <p:nvPr>
            <p:ph type="title"/>
          </p:nvPr>
        </p:nvSpPr>
        <p:spPr/>
        <p:txBody>
          <a:bodyPr/>
          <a:lstStyle/>
          <a:p>
            <a:r>
              <a:rPr lang="en-US" sz="4400" dirty="0"/>
              <a:t>Dehydrator Drying</a:t>
            </a:r>
          </a:p>
        </p:txBody>
      </p:sp>
      <p:sp>
        <p:nvSpPr>
          <p:cNvPr id="3" name="Content Placeholder 2">
            <a:extLst>
              <a:ext uri="{FF2B5EF4-FFF2-40B4-BE49-F238E27FC236}">
                <a16:creationId xmlns:a16="http://schemas.microsoft.com/office/drawing/2014/main" id="{8F90751C-E40D-BBCC-A850-25D52ABA6429}"/>
              </a:ext>
            </a:extLst>
          </p:cNvPr>
          <p:cNvSpPr>
            <a:spLocks noGrp="1"/>
          </p:cNvSpPr>
          <p:nvPr>
            <p:ph idx="1"/>
          </p:nvPr>
        </p:nvSpPr>
        <p:spPr>
          <a:xfrm>
            <a:off x="548005" y="1544320"/>
            <a:ext cx="3881253" cy="4351338"/>
          </a:xfrm>
        </p:spPr>
        <p:txBody>
          <a:bodyPr/>
          <a:lstStyle/>
          <a:p>
            <a:r>
              <a:rPr lang="en-US" sz="2400" dirty="0">
                <a:latin typeface="Arial Nova" panose="020B0504020202020204" pitchFamily="34" charset="0"/>
              </a:rPr>
              <a:t>Preheat the dehydrator to 95 – 115 degrees</a:t>
            </a:r>
          </a:p>
          <a:p>
            <a:r>
              <a:rPr lang="en-US" sz="2400" dirty="0">
                <a:latin typeface="Arial Nova" panose="020B0504020202020204" pitchFamily="34" charset="0"/>
              </a:rPr>
              <a:t>Rinse, and pat dry</a:t>
            </a:r>
          </a:p>
          <a:p>
            <a:r>
              <a:rPr lang="en-US" sz="2400" dirty="0">
                <a:latin typeface="Arial Nova" panose="020B0504020202020204" pitchFamily="34" charset="0"/>
              </a:rPr>
              <a:t>Dry time varies from 1-6 hours</a:t>
            </a:r>
          </a:p>
          <a:p>
            <a:pPr lvl="1"/>
            <a:r>
              <a:rPr lang="en-US" sz="2000" dirty="0">
                <a:latin typeface="Arial Nova" panose="020B0504020202020204" pitchFamily="34" charset="0"/>
              </a:rPr>
              <a:t>Remove steams </a:t>
            </a:r>
          </a:p>
          <a:p>
            <a:r>
              <a:rPr lang="en-US" sz="2400" dirty="0">
                <a:latin typeface="Arial Nova" panose="020B0504020202020204" pitchFamily="34" charset="0"/>
              </a:rPr>
              <a:t>Check often, rotate trays</a:t>
            </a:r>
          </a:p>
          <a:p>
            <a:r>
              <a:rPr lang="en-US" sz="2400" dirty="0">
                <a:latin typeface="Arial Nova" panose="020B0504020202020204" pitchFamily="34" charset="0"/>
              </a:rPr>
              <a:t>Dry when</a:t>
            </a:r>
          </a:p>
          <a:p>
            <a:pPr lvl="1"/>
            <a:r>
              <a:rPr lang="en-US" sz="2000" dirty="0">
                <a:latin typeface="Arial Nova" panose="020B0504020202020204" pitchFamily="34" charset="0"/>
              </a:rPr>
              <a:t>Leaves crispy </a:t>
            </a:r>
          </a:p>
          <a:p>
            <a:pPr lvl="1"/>
            <a:r>
              <a:rPr lang="en-US" sz="2000" dirty="0">
                <a:latin typeface="Arial Nova" panose="020B0504020202020204" pitchFamily="34" charset="0"/>
              </a:rPr>
              <a:t>Crumble easily in between fingers</a:t>
            </a:r>
          </a:p>
          <a:p>
            <a:r>
              <a:rPr lang="en-US" sz="2400" dirty="0">
                <a:latin typeface="Arial Nova" panose="020B0504020202020204" pitchFamily="34" charset="0"/>
              </a:rPr>
              <a:t>Let cool before storage</a:t>
            </a:r>
          </a:p>
        </p:txBody>
      </p:sp>
      <p:pic>
        <p:nvPicPr>
          <p:cNvPr id="4" name="Picture 2" descr="Image result for dehydrator herbs">
            <a:extLst>
              <a:ext uri="{FF2B5EF4-FFF2-40B4-BE49-F238E27FC236}">
                <a16:creationId xmlns:a16="http://schemas.microsoft.com/office/drawing/2014/main" id="{2C5EEA3D-F5E5-BEE2-83B4-B4E5E3062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386" y="2749325"/>
            <a:ext cx="3881253" cy="290719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7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65669" y="804349"/>
            <a:ext cx="8292695" cy="1157186"/>
          </a:xfrm>
          <a:prstGeom prst="rect">
            <a:avLst/>
          </a:prstGeom>
        </p:spPr>
        <p:txBody>
          <a:bodyPr>
            <a:noAutofit/>
          </a:bodyPr>
          <a:lstStyle/>
          <a:p>
            <a:r>
              <a:rPr lang="en-US" sz="4400" dirty="0">
                <a:solidFill>
                  <a:srgbClr val="BB0000"/>
                </a:solidFill>
                <a:latin typeface="Arial"/>
                <a:cs typeface="Arial"/>
              </a:rPr>
              <a:t>Microwave Drying</a:t>
            </a:r>
            <a:br>
              <a:rPr lang="en-US" sz="5400" dirty="0">
                <a:solidFill>
                  <a:srgbClr val="BB0000"/>
                </a:solidFill>
                <a:latin typeface="Arial"/>
                <a:cs typeface="Arial"/>
              </a:rPr>
            </a:br>
            <a:br>
              <a:rPr lang="en-US" sz="5400" dirty="0">
                <a:solidFill>
                  <a:srgbClr val="BB0000"/>
                </a:solidFill>
                <a:latin typeface="Arial"/>
                <a:cs typeface="Arial"/>
              </a:rPr>
            </a:br>
            <a:br>
              <a:rPr lang="en-US" sz="4800" b="0" dirty="0">
                <a:solidFill>
                  <a:schemeClr val="tx2"/>
                </a:solidFill>
              </a:rPr>
            </a:br>
            <a:endParaRPr lang="en-US" sz="5400" dirty="0">
              <a:solidFill>
                <a:srgbClr val="BB0000"/>
              </a:solidFill>
              <a:latin typeface="Arial"/>
              <a:cs typeface="Arial"/>
            </a:endParaRPr>
          </a:p>
        </p:txBody>
      </p:sp>
      <p:sp>
        <p:nvSpPr>
          <p:cNvPr id="6" name="TextBox 5"/>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7" name="TextBox 6"/>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sp>
        <p:nvSpPr>
          <p:cNvPr id="9" name="Content Placeholder 2"/>
          <p:cNvSpPr txBox="1">
            <a:spLocks/>
          </p:cNvSpPr>
          <p:nvPr/>
        </p:nvSpPr>
        <p:spPr>
          <a:xfrm>
            <a:off x="540027" y="1625088"/>
            <a:ext cx="7077325" cy="3992563"/>
          </a:xfrm>
          <a:prstGeom prst="rect">
            <a:avLst/>
          </a:prstGeom>
        </p:spPr>
        <p:txBody>
          <a:bodyPr/>
          <a:lstStyle>
            <a:lvl1pPr marL="227013" indent="-225425" algn="l" defTabSz="457200" rtl="0" eaLnBrk="1" latinLnBrk="0" hangingPunct="1">
              <a:spcBef>
                <a:spcPct val="20000"/>
              </a:spcBef>
              <a:buClr>
                <a:schemeClr val="accent1"/>
              </a:buClr>
              <a:buFont typeface="Wingdings" charset="2"/>
              <a:buNone/>
              <a:defRPr sz="1600" kern="1200">
                <a:solidFill>
                  <a:schemeClr val="tx2"/>
                </a:solidFill>
                <a:latin typeface="+mn-lt"/>
                <a:ea typeface="+mn-ea"/>
                <a:cs typeface="+mn-cs"/>
              </a:defRPr>
            </a:lvl1pPr>
            <a:lvl2pPr marL="285750" indent="-285750" algn="l" defTabSz="457200" rtl="0" eaLnBrk="1" latinLnBrk="0" hangingPunct="1">
              <a:spcBef>
                <a:spcPct val="20000"/>
              </a:spcBef>
              <a:buClr>
                <a:schemeClr val="accent1"/>
              </a:buClr>
              <a:buFont typeface="Wingdings" charset="2"/>
              <a:buChar char="§"/>
              <a:defRPr sz="16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600" kern="1200">
                <a:solidFill>
                  <a:schemeClr val="tx2"/>
                </a:solidFill>
                <a:latin typeface="+mn-lt"/>
                <a:ea typeface="+mn-ea"/>
                <a:cs typeface="+mn-cs"/>
              </a:defRPr>
            </a:lvl3pPr>
            <a:lvl4pPr marL="1141413" indent="-228600" algn="l" defTabSz="457200" rtl="0" eaLnBrk="1" latinLnBrk="0" hangingPunct="1">
              <a:spcBef>
                <a:spcPct val="20000"/>
              </a:spcBef>
              <a:buClr>
                <a:schemeClr val="accent1"/>
              </a:buClr>
              <a:buFont typeface="Lucida Grande"/>
              <a:buChar char="»"/>
              <a:defRPr sz="1600" kern="1200">
                <a:solidFill>
                  <a:schemeClr val="tx2"/>
                </a:solidFill>
                <a:latin typeface="+mn-lt"/>
                <a:ea typeface="+mn-ea"/>
                <a:cs typeface="+mn-cs"/>
              </a:defRPr>
            </a:lvl4pPr>
            <a:lvl5pPr marL="1598613" indent="-228600" algn="l" defTabSz="457200" rtl="0" eaLnBrk="1" latinLnBrk="0" hangingPunct="1">
              <a:spcBef>
                <a:spcPct val="20000"/>
              </a:spcBef>
              <a:buClr>
                <a:schemeClr val="tx1"/>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330" y="454721"/>
            <a:ext cx="2955425" cy="2213716"/>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311278" y="1561579"/>
            <a:ext cx="5491661" cy="421871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600" dirty="0">
                <a:latin typeface="Arial Nova" panose="020B0504020202020204" pitchFamily="34" charset="0"/>
              </a:rPr>
              <a:t>Place herbs on a paper towel</a:t>
            </a:r>
          </a:p>
          <a:p>
            <a:pPr marL="457200" indent="-457200">
              <a:lnSpc>
                <a:spcPct val="150000"/>
              </a:lnSpc>
              <a:buFont typeface="Arial" panose="020B0604020202020204" pitchFamily="34" charset="0"/>
              <a:buChar char="•"/>
            </a:pPr>
            <a:r>
              <a:rPr lang="en-US" sz="2600" dirty="0">
                <a:latin typeface="Arial Nova" panose="020B0504020202020204" pitchFamily="34" charset="0"/>
              </a:rPr>
              <a:t>Cover with a second paper towel</a:t>
            </a:r>
          </a:p>
          <a:p>
            <a:pPr marL="457200" indent="-457200">
              <a:lnSpc>
                <a:spcPct val="150000"/>
              </a:lnSpc>
              <a:buFont typeface="Arial" panose="020B0604020202020204" pitchFamily="34" charset="0"/>
              <a:buChar char="•"/>
            </a:pPr>
            <a:r>
              <a:rPr lang="en-US" sz="2600" dirty="0">
                <a:latin typeface="Arial Nova" panose="020B0504020202020204" pitchFamily="34" charset="0"/>
              </a:rPr>
              <a:t>Dry on high1-3 minutes</a:t>
            </a:r>
          </a:p>
          <a:p>
            <a:pPr marL="457200" indent="-457200">
              <a:lnSpc>
                <a:spcPct val="150000"/>
              </a:lnSpc>
              <a:buFont typeface="Arial" panose="020B0604020202020204" pitchFamily="34" charset="0"/>
              <a:buChar char="•"/>
            </a:pPr>
            <a:r>
              <a:rPr lang="en-US" sz="2600" dirty="0">
                <a:latin typeface="Arial Nova" panose="020B0504020202020204" pitchFamily="34" charset="0"/>
              </a:rPr>
              <a:t>Leaves should crumble off the stem</a:t>
            </a:r>
          </a:p>
          <a:p>
            <a:pPr marL="457200" indent="-457200">
              <a:lnSpc>
                <a:spcPct val="150000"/>
              </a:lnSpc>
              <a:buFont typeface="Arial" panose="020B0604020202020204" pitchFamily="34" charset="0"/>
              <a:buChar char="•"/>
            </a:pPr>
            <a:r>
              <a:rPr lang="en-US" sz="2600" dirty="0">
                <a:latin typeface="Arial Nova" panose="020B0504020202020204" pitchFamily="34" charset="0"/>
              </a:rPr>
              <a:t>Continue in 30-second increments </a:t>
            </a:r>
          </a:p>
        </p:txBody>
      </p:sp>
    </p:spTree>
    <p:extLst>
      <p:ext uri="{BB962C8B-B14F-4D97-AF65-F5344CB8AC3E}">
        <p14:creationId xmlns:p14="http://schemas.microsoft.com/office/powerpoint/2010/main" val="147253038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14A9-A387-DDDC-2901-F6A84362EBA0}"/>
              </a:ext>
            </a:extLst>
          </p:cNvPr>
          <p:cNvSpPr>
            <a:spLocks noGrp="1"/>
          </p:cNvSpPr>
          <p:nvPr>
            <p:ph type="title"/>
          </p:nvPr>
        </p:nvSpPr>
        <p:spPr/>
        <p:txBody>
          <a:bodyPr/>
          <a:lstStyle/>
          <a:p>
            <a:r>
              <a:rPr lang="en-US" sz="4400" dirty="0"/>
              <a:t>Storage</a:t>
            </a:r>
          </a:p>
        </p:txBody>
      </p:sp>
      <p:sp>
        <p:nvSpPr>
          <p:cNvPr id="4" name="Content Placeholder 3">
            <a:extLst>
              <a:ext uri="{FF2B5EF4-FFF2-40B4-BE49-F238E27FC236}">
                <a16:creationId xmlns:a16="http://schemas.microsoft.com/office/drawing/2014/main" id="{4075C03F-8009-B90E-C01F-49083D58F53E}"/>
              </a:ext>
            </a:extLst>
          </p:cNvPr>
          <p:cNvSpPr>
            <a:spLocks noGrp="1"/>
          </p:cNvSpPr>
          <p:nvPr>
            <p:ph idx="1"/>
          </p:nvPr>
        </p:nvSpPr>
        <p:spPr>
          <a:xfrm>
            <a:off x="467361" y="1434586"/>
            <a:ext cx="7804769" cy="2325931"/>
          </a:xfrm>
        </p:spPr>
        <p:txBody>
          <a:bodyPr/>
          <a:lstStyle/>
          <a:p>
            <a:r>
              <a:rPr lang="en-US" sz="2400" dirty="0">
                <a:latin typeface="Arial Nova" panose="020B0504020202020204" pitchFamily="34" charset="0"/>
              </a:rPr>
              <a:t>Limit crushing leaves until use</a:t>
            </a:r>
          </a:p>
          <a:p>
            <a:pPr lvl="1"/>
            <a:r>
              <a:rPr lang="en-US" sz="2400" dirty="0">
                <a:latin typeface="Arial Nova" panose="020B0504020202020204" pitchFamily="34" charset="0"/>
              </a:rPr>
              <a:t>Lose flavor</a:t>
            </a:r>
          </a:p>
          <a:p>
            <a:r>
              <a:rPr lang="en-US" sz="2400" dirty="0">
                <a:latin typeface="Arial Nova" panose="020B0504020202020204" pitchFamily="34" charset="0"/>
              </a:rPr>
              <a:t>Store in airtight containers or jars with tight-fitting lids</a:t>
            </a:r>
          </a:p>
          <a:p>
            <a:r>
              <a:rPr lang="en-US" sz="2400" dirty="0">
                <a:latin typeface="Arial Nova" panose="020B0504020202020204" pitchFamily="34" charset="0"/>
              </a:rPr>
              <a:t>Store in a cool, dark area for 1 year</a:t>
            </a:r>
          </a:p>
          <a:p>
            <a:r>
              <a:rPr lang="en-US" sz="2400" dirty="0">
                <a:latin typeface="Arial Nova" panose="020B0504020202020204" pitchFamily="34" charset="0"/>
              </a:rPr>
              <a:t>Frozen herbs stored for 6 months to 1 year</a:t>
            </a:r>
          </a:p>
        </p:txBody>
      </p:sp>
      <p:pic>
        <p:nvPicPr>
          <p:cNvPr id="6" name="Picture 5" descr="A picture containing bottle, indoor, sweet, meat&#10;&#10;Description automatically generated">
            <a:extLst>
              <a:ext uri="{FF2B5EF4-FFF2-40B4-BE49-F238E27FC236}">
                <a16:creationId xmlns:a16="http://schemas.microsoft.com/office/drawing/2014/main" id="{4E6E86F7-459C-43A9-A658-1EB7ACF5052F}"/>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67361" y="3650782"/>
            <a:ext cx="3402891" cy="2552169"/>
          </a:xfrm>
          <a:prstGeom prst="rect">
            <a:avLst/>
          </a:prstGeom>
        </p:spPr>
      </p:pic>
      <p:sp>
        <p:nvSpPr>
          <p:cNvPr id="7" name="TextBox 6">
            <a:extLst>
              <a:ext uri="{FF2B5EF4-FFF2-40B4-BE49-F238E27FC236}">
                <a16:creationId xmlns:a16="http://schemas.microsoft.com/office/drawing/2014/main" id="{255FD908-02D7-3349-CF06-F93344E1324F}"/>
              </a:ext>
            </a:extLst>
          </p:cNvPr>
          <p:cNvSpPr txBox="1"/>
          <p:nvPr/>
        </p:nvSpPr>
        <p:spPr>
          <a:xfrm>
            <a:off x="467361" y="6280920"/>
            <a:ext cx="3147709" cy="230832"/>
          </a:xfrm>
          <a:prstGeom prst="rect">
            <a:avLst/>
          </a:prstGeom>
          <a:noFill/>
        </p:spPr>
        <p:txBody>
          <a:bodyPr wrap="square" rtlCol="0">
            <a:spAutoFit/>
          </a:bodyPr>
          <a:lstStyle/>
          <a:p>
            <a:r>
              <a:rPr lang="en-US" sz="900">
                <a:hlinkClick r:id="rId3" tooltip="https://ebabble.net/spice_cupboard/"/>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69047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65669" y="804349"/>
            <a:ext cx="8292695" cy="4578812"/>
          </a:xfrm>
          <a:prstGeom prst="rect">
            <a:avLst/>
          </a:prstGeom>
        </p:spPr>
        <p:txBody>
          <a:bodyPr>
            <a:noAutofit/>
          </a:bodyPr>
          <a:lstStyle/>
          <a:p>
            <a:br>
              <a:rPr lang="en-US" sz="5400" dirty="0">
                <a:solidFill>
                  <a:srgbClr val="BB0000"/>
                </a:solidFill>
                <a:latin typeface="Arial"/>
                <a:cs typeface="Arial"/>
              </a:rPr>
            </a:br>
            <a:br>
              <a:rPr lang="en-US" sz="4800" b="0" dirty="0">
                <a:solidFill>
                  <a:schemeClr val="tx2"/>
                </a:solidFill>
              </a:rPr>
            </a:br>
            <a:br>
              <a:rPr lang="en-US" sz="5400" dirty="0">
                <a:solidFill>
                  <a:srgbClr val="BB0000"/>
                </a:solidFill>
                <a:latin typeface="Arial"/>
                <a:cs typeface="Arial"/>
              </a:rPr>
            </a:br>
            <a:br>
              <a:rPr lang="en-US" sz="5400" dirty="0">
                <a:solidFill>
                  <a:srgbClr val="BB0000"/>
                </a:solidFill>
                <a:latin typeface="Arial"/>
                <a:cs typeface="Arial"/>
              </a:rPr>
            </a:br>
            <a:br>
              <a:rPr lang="en-US" sz="5400" dirty="0">
                <a:solidFill>
                  <a:srgbClr val="BB0000"/>
                </a:solidFill>
                <a:latin typeface="Arial"/>
                <a:cs typeface="Arial"/>
              </a:rPr>
            </a:br>
            <a:endParaRPr lang="en-US" sz="6000" dirty="0">
              <a:solidFill>
                <a:srgbClr val="BB0000"/>
              </a:solidFill>
              <a:latin typeface="Arial"/>
              <a:cs typeface="Arial"/>
            </a:endParaRPr>
          </a:p>
        </p:txBody>
      </p:sp>
      <p:sp>
        <p:nvSpPr>
          <p:cNvPr id="6" name="TextBox 5"/>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7" name="TextBox 6"/>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sp>
        <p:nvSpPr>
          <p:cNvPr id="9" name="Content Placeholder 2"/>
          <p:cNvSpPr txBox="1">
            <a:spLocks/>
          </p:cNvSpPr>
          <p:nvPr/>
        </p:nvSpPr>
        <p:spPr>
          <a:xfrm>
            <a:off x="465669" y="1625088"/>
            <a:ext cx="7077325" cy="3992563"/>
          </a:xfrm>
          <a:prstGeom prst="rect">
            <a:avLst/>
          </a:prstGeom>
        </p:spPr>
        <p:txBody>
          <a:bodyPr/>
          <a:lstStyle>
            <a:lvl1pPr marL="227013" indent="-225425" algn="l" defTabSz="457200" rtl="0" eaLnBrk="1" latinLnBrk="0" hangingPunct="1">
              <a:spcBef>
                <a:spcPct val="20000"/>
              </a:spcBef>
              <a:buClr>
                <a:schemeClr val="accent1"/>
              </a:buClr>
              <a:buFont typeface="Wingdings" charset="2"/>
              <a:buNone/>
              <a:defRPr sz="1600" kern="1200">
                <a:solidFill>
                  <a:schemeClr val="tx2"/>
                </a:solidFill>
                <a:latin typeface="+mn-lt"/>
                <a:ea typeface="+mn-ea"/>
                <a:cs typeface="+mn-cs"/>
              </a:defRPr>
            </a:lvl1pPr>
            <a:lvl2pPr marL="285750" indent="-285750" algn="l" defTabSz="457200" rtl="0" eaLnBrk="1" latinLnBrk="0" hangingPunct="1">
              <a:spcBef>
                <a:spcPct val="20000"/>
              </a:spcBef>
              <a:buClr>
                <a:schemeClr val="accent1"/>
              </a:buClr>
              <a:buFont typeface="Wingdings" charset="2"/>
              <a:buChar char="§"/>
              <a:defRPr sz="16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600" kern="1200">
                <a:solidFill>
                  <a:schemeClr val="tx2"/>
                </a:solidFill>
                <a:latin typeface="+mn-lt"/>
                <a:ea typeface="+mn-ea"/>
                <a:cs typeface="+mn-cs"/>
              </a:defRPr>
            </a:lvl3pPr>
            <a:lvl4pPr marL="1141413" indent="-228600" algn="l" defTabSz="457200" rtl="0" eaLnBrk="1" latinLnBrk="0" hangingPunct="1">
              <a:spcBef>
                <a:spcPct val="20000"/>
              </a:spcBef>
              <a:buClr>
                <a:schemeClr val="accent1"/>
              </a:buClr>
              <a:buFont typeface="Lucida Grande"/>
              <a:buChar char="»"/>
              <a:defRPr sz="1600" kern="1200">
                <a:solidFill>
                  <a:schemeClr val="tx2"/>
                </a:solidFill>
                <a:latin typeface="+mn-lt"/>
                <a:ea typeface="+mn-ea"/>
                <a:cs typeface="+mn-cs"/>
              </a:defRPr>
            </a:lvl4pPr>
            <a:lvl5pPr marL="1598613" indent="-228600" algn="l" defTabSz="457200" rtl="0" eaLnBrk="1" latinLnBrk="0" hangingPunct="1">
              <a:spcBef>
                <a:spcPct val="20000"/>
              </a:spcBef>
              <a:buClr>
                <a:schemeClr val="tx1"/>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1" name="Rectangle 10"/>
          <p:cNvSpPr/>
          <p:nvPr/>
        </p:nvSpPr>
        <p:spPr>
          <a:xfrm>
            <a:off x="1207085" y="4484329"/>
            <a:ext cx="7551279"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BB0000"/>
                </a:solidFill>
                <a:effectLst>
                  <a:reflection blurRad="12700" stA="50000" endPos="50000" dist="5000" dir="5400000" sy="-100000" rotWithShape="0"/>
                </a:effectLst>
                <a:latin typeface="Arial"/>
                <a:cs typeface="Arial"/>
              </a:rPr>
              <a:t>Thank YOU!</a:t>
            </a:r>
            <a:endParaRPr lang="en-US" sz="5400" b="1" cap="all" dirty="0">
              <a:ln w="0"/>
              <a:solidFill>
                <a:srgbClr val="BB0000"/>
              </a:solidFill>
              <a:effectLst>
                <a:reflection blurRad="12700" stA="50000" endPos="50000" dist="5000" dir="5400000" sy="-100000" rotWithShape="0"/>
              </a:effectLst>
            </a:endParaRPr>
          </a:p>
        </p:txBody>
      </p:sp>
      <p:sp>
        <p:nvSpPr>
          <p:cNvPr id="12" name="Rectangle 11">
            <a:extLst>
              <a:ext uri="{FF2B5EF4-FFF2-40B4-BE49-F238E27FC236}">
                <a16:creationId xmlns:a16="http://schemas.microsoft.com/office/drawing/2014/main" id="{A70DA972-9244-4AB1-EE5F-44AE860A4223}"/>
              </a:ext>
            </a:extLst>
          </p:cNvPr>
          <p:cNvSpPr/>
          <p:nvPr/>
        </p:nvSpPr>
        <p:spPr>
          <a:xfrm>
            <a:off x="338079" y="988701"/>
            <a:ext cx="5504603"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solidFill>
                  <a:srgbClr val="BB0000"/>
                </a:solidFill>
                <a:effectLst>
                  <a:reflection blurRad="12700" stA="50000" endPos="50000" dist="5000" dir="5400000" sy="-100000" rotWithShape="0"/>
                </a:effectLst>
                <a:latin typeface="Arial"/>
                <a:cs typeface="Arial"/>
              </a:rPr>
              <a:t>Questions?</a:t>
            </a:r>
            <a:endParaRPr lang="en-US" sz="5400" b="1" cap="all" dirty="0">
              <a:ln w="0"/>
              <a:solidFill>
                <a:srgbClr val="BB0000"/>
              </a:solidFill>
              <a:effectLst>
                <a:reflection blurRad="12700" stA="50000" endPos="50000" dist="5000" dir="5400000" sy="-100000" rotWithShape="0"/>
              </a:effectLst>
            </a:endParaRPr>
          </a:p>
        </p:txBody>
      </p:sp>
      <p:pic>
        <p:nvPicPr>
          <p:cNvPr id="3" name="Picture 2" descr="A picture containing vector graphics&#10;&#10;Description automatically generated">
            <a:extLst>
              <a:ext uri="{FF2B5EF4-FFF2-40B4-BE49-F238E27FC236}">
                <a16:creationId xmlns:a16="http://schemas.microsoft.com/office/drawing/2014/main" id="{65535326-2176-7D33-5DF8-5FC8FC45C6C7}"/>
              </a:ext>
            </a:extLst>
          </p:cNvPr>
          <p:cNvPicPr>
            <a:picLocks noChangeAspect="1"/>
          </p:cNvPicPr>
          <p:nvPr/>
        </p:nvPicPr>
        <p:blipFill>
          <a:blip r:embed="rId3"/>
          <a:stretch>
            <a:fillRect/>
          </a:stretch>
        </p:blipFill>
        <p:spPr>
          <a:xfrm>
            <a:off x="4928962" y="609333"/>
            <a:ext cx="4215038" cy="4215038"/>
          </a:xfrm>
          <a:prstGeom prst="rect">
            <a:avLst/>
          </a:prstGeom>
        </p:spPr>
      </p:pic>
      <p:sp>
        <p:nvSpPr>
          <p:cNvPr id="4" name="TextBox 3">
            <a:extLst>
              <a:ext uri="{FF2B5EF4-FFF2-40B4-BE49-F238E27FC236}">
                <a16:creationId xmlns:a16="http://schemas.microsoft.com/office/drawing/2014/main" id="{598D44BE-5EAD-5892-2949-180587963159}"/>
              </a:ext>
            </a:extLst>
          </p:cNvPr>
          <p:cNvSpPr txBox="1"/>
          <p:nvPr/>
        </p:nvSpPr>
        <p:spPr>
          <a:xfrm>
            <a:off x="227034" y="2662812"/>
            <a:ext cx="5504603" cy="1846659"/>
          </a:xfrm>
          <a:prstGeom prst="rect">
            <a:avLst/>
          </a:prstGeom>
          <a:noFill/>
        </p:spPr>
        <p:txBody>
          <a:bodyPr wrap="square" rtlCol="0">
            <a:spAutoFit/>
          </a:bodyPr>
          <a:lstStyle/>
          <a:p>
            <a:r>
              <a:rPr lang="en-US" sz="2400" dirty="0">
                <a:latin typeface="Arial Nova" panose="020B0504020202020204" pitchFamily="34" charset="0"/>
              </a:rPr>
              <a:t>Sarah Sowell, Extension Educator</a:t>
            </a:r>
          </a:p>
          <a:p>
            <a:r>
              <a:rPr lang="en-US" sz="2400" dirty="0">
                <a:latin typeface="Arial Nova" panose="020B0504020202020204" pitchFamily="34" charset="0"/>
              </a:rPr>
              <a:t>Family and Consumer Sciences, </a:t>
            </a:r>
          </a:p>
          <a:p>
            <a:r>
              <a:rPr lang="en-US" sz="2400" dirty="0">
                <a:latin typeface="Arial Nova" panose="020B0504020202020204" pitchFamily="34" charset="0"/>
              </a:rPr>
              <a:t>Fayette County </a:t>
            </a:r>
          </a:p>
          <a:p>
            <a:r>
              <a:rPr lang="en-US" sz="2400">
                <a:latin typeface="Arial Nova" panose="020B0504020202020204" pitchFamily="34" charset="0"/>
                <a:hlinkClick r:id="rId4">
                  <a:extLst>
                    <a:ext uri="{A12FA001-AC4F-418D-AE19-62706E023703}">
                      <ahyp:hlinkClr xmlns:ahyp="http://schemas.microsoft.com/office/drawing/2018/hyperlinkcolor" val="tx"/>
                    </a:ext>
                  </a:extLst>
                </a:hlinkClick>
              </a:rPr>
              <a:t>Sowell.31@</a:t>
            </a:r>
            <a:r>
              <a:rPr lang="en-US" sz="2400" dirty="0">
                <a:latin typeface="Arial Nova" panose="020B0504020202020204" pitchFamily="34" charset="0"/>
                <a:hlinkClick r:id="rId4">
                  <a:extLst>
                    <a:ext uri="{A12FA001-AC4F-418D-AE19-62706E023703}">
                      <ahyp:hlinkClr xmlns:ahyp="http://schemas.microsoft.com/office/drawing/2018/hyperlinkcolor" val="tx"/>
                    </a:ext>
                  </a:extLst>
                </a:hlinkClick>
              </a:rPr>
              <a:t>osu.edu</a:t>
            </a:r>
            <a:endParaRPr lang="en-US" sz="2400" dirty="0">
              <a:latin typeface="Arial Nova" panose="020B0504020202020204" pitchFamily="34" charset="0"/>
            </a:endParaRPr>
          </a:p>
          <a:p>
            <a:endParaRPr lang="en-US" dirty="0"/>
          </a:p>
        </p:txBody>
      </p:sp>
    </p:spTree>
    <p:extLst>
      <p:ext uri="{BB962C8B-B14F-4D97-AF65-F5344CB8AC3E}">
        <p14:creationId xmlns:p14="http://schemas.microsoft.com/office/powerpoint/2010/main" val="50368972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5" name="TextBox 4"/>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sp>
        <p:nvSpPr>
          <p:cNvPr id="6" name="Rectangle 5"/>
          <p:cNvSpPr/>
          <p:nvPr/>
        </p:nvSpPr>
        <p:spPr>
          <a:xfrm>
            <a:off x="1006211" y="619932"/>
            <a:ext cx="7099405" cy="923330"/>
          </a:xfrm>
          <a:prstGeom prst="rect">
            <a:avLst/>
          </a:prstGeom>
        </p:spPr>
        <p:txBody>
          <a:bodyPr wrap="square">
            <a:spAutoFit/>
          </a:bodyPr>
          <a:lstStyle/>
          <a:p>
            <a:endParaRPr lang="en-US" sz="5400" b="1" dirty="0">
              <a:solidFill>
                <a:srgbClr val="BB0032"/>
              </a:solidFill>
              <a:cs typeface="Arial"/>
            </a:endParaRPr>
          </a:p>
        </p:txBody>
      </p:sp>
      <p:sp>
        <p:nvSpPr>
          <p:cNvPr id="8" name="Title 7"/>
          <p:cNvSpPr>
            <a:spLocks noGrp="1"/>
          </p:cNvSpPr>
          <p:nvPr>
            <p:ph type="title"/>
          </p:nvPr>
        </p:nvSpPr>
        <p:spPr/>
        <p:txBody>
          <a:bodyPr/>
          <a:lstStyle/>
          <a:p>
            <a:r>
              <a:rPr lang="en-US" dirty="0"/>
              <a:t>Sources</a:t>
            </a:r>
          </a:p>
        </p:txBody>
      </p:sp>
      <p:sp>
        <p:nvSpPr>
          <p:cNvPr id="9" name="Content Placeholder 8"/>
          <p:cNvSpPr>
            <a:spLocks noGrp="1"/>
          </p:cNvSpPr>
          <p:nvPr>
            <p:ph idx="1"/>
          </p:nvPr>
        </p:nvSpPr>
        <p:spPr>
          <a:xfrm>
            <a:off x="281784" y="1215733"/>
            <a:ext cx="8759346" cy="4794600"/>
          </a:xfrm>
        </p:spPr>
        <p:txBody>
          <a:bodyPr/>
          <a:lstStyle/>
          <a:p>
            <a:r>
              <a:rPr lang="en-US" sz="2000" dirty="0">
                <a:solidFill>
                  <a:schemeClr val="tx2">
                    <a:lumMod val="95000"/>
                    <a:lumOff val="5000"/>
                  </a:schemeClr>
                </a:solidFill>
              </a:rPr>
              <a:t>Cooking with herbs. Available from: </a:t>
            </a:r>
          </a:p>
          <a:p>
            <a:r>
              <a:rPr lang="en-US" sz="2000" u="sng" dirty="0">
                <a:hlinkClick r:id="rId3"/>
              </a:rPr>
              <a:t>ht</a:t>
            </a:r>
            <a:r>
              <a:rPr lang="en-US" sz="1800" u="sng" dirty="0">
                <a:hlinkClick r:id="rId3"/>
              </a:rPr>
              <a:t>tp://www4.ncsu.edu/~aibrantl/cookingwithherbs.html</a:t>
            </a:r>
          </a:p>
          <a:p>
            <a:endParaRPr lang="en-US" sz="1400" dirty="0"/>
          </a:p>
          <a:p>
            <a:r>
              <a:rPr lang="en-US" sz="2000" dirty="0"/>
              <a:t>Food herb &amp; spice pairing chart. Penn State Extension.</a:t>
            </a:r>
          </a:p>
          <a:p>
            <a:r>
              <a:rPr lang="en-US" sz="1800" dirty="0">
                <a:hlinkClick r:id="rId4"/>
              </a:rPr>
              <a:t>http://bkc-od media.vmhost.psu.edu/documents/HO_PE_foodherbspicepairing.pdf</a:t>
            </a:r>
            <a:endParaRPr lang="en-US" sz="1800" dirty="0"/>
          </a:p>
          <a:p>
            <a:endParaRPr lang="en-US" sz="1400" dirty="0"/>
          </a:p>
          <a:p>
            <a:r>
              <a:rPr lang="en-US" sz="2000" dirty="0"/>
              <a:t>Gallup, S. Spaghetti Squash Made Easy Video. Available from:</a:t>
            </a:r>
          </a:p>
          <a:p>
            <a:r>
              <a:rPr lang="en-US" sz="1800" dirty="0">
                <a:hlinkClick r:id="rId5"/>
              </a:rPr>
              <a:t>https://www.youtube.com/watch?v=n2_tOaaIXVw&amp;feature=youtu.be</a:t>
            </a:r>
            <a:endParaRPr lang="en-US" sz="1800" dirty="0"/>
          </a:p>
          <a:p>
            <a:endParaRPr lang="en-US" sz="1400" dirty="0"/>
          </a:p>
          <a:p>
            <a:r>
              <a:rPr lang="en-US" sz="2000" dirty="0"/>
              <a:t>Gallup, S. Garden to Plate Videos. Available from: </a:t>
            </a:r>
          </a:p>
          <a:p>
            <a:r>
              <a:rPr lang="en-US" sz="1800" dirty="0">
                <a:hlinkClick r:id="rId6"/>
              </a:rPr>
              <a:t>https://u.osu.edu/foodinnovationcenter/2014/10/02/garden-to-plate-video-series</a:t>
            </a:r>
            <a:r>
              <a:rPr lang="en-US" sz="2000" dirty="0">
                <a:hlinkClick r:id="rId6"/>
              </a:rPr>
              <a:t>/</a:t>
            </a:r>
            <a:endParaRPr lang="en-US" sz="2000" dirty="0"/>
          </a:p>
          <a:p>
            <a:endParaRPr lang="en-US" sz="1400" dirty="0"/>
          </a:p>
          <a:p>
            <a:r>
              <a:rPr lang="en-US" sz="2000" dirty="0"/>
              <a:t>Gallup, S. Herbs and Pesto Video. Available from: </a:t>
            </a:r>
          </a:p>
          <a:p>
            <a:r>
              <a:rPr lang="en-US" sz="1800" dirty="0">
                <a:hlinkClick r:id="rId7"/>
              </a:rPr>
              <a:t>http://youtube/p0Zc8ye7V1o</a:t>
            </a:r>
            <a:endParaRPr lang="en-US" sz="1800" dirty="0"/>
          </a:p>
          <a:p>
            <a:endParaRPr lang="en-US" sz="2000" dirty="0"/>
          </a:p>
          <a:p>
            <a:endParaRPr lang="en-US" dirty="0"/>
          </a:p>
          <a:p>
            <a:endParaRPr lang="en-US" u="sng" dirty="0"/>
          </a:p>
          <a:p>
            <a:endParaRPr lang="en-US" u="sng" dirty="0"/>
          </a:p>
          <a:p>
            <a:endParaRPr lang="en-US" u="sng" dirty="0"/>
          </a:p>
          <a:p>
            <a:endParaRPr lang="en-US" u="sng" dirty="0"/>
          </a:p>
          <a:p>
            <a:endParaRPr lang="en-US" u="sng" dirty="0"/>
          </a:p>
          <a:p>
            <a:endParaRPr lang="en-US" u="sng" dirty="0">
              <a:solidFill>
                <a:schemeClr val="tx1"/>
              </a:solidFill>
              <a:hlinkClick r:id="rId8"/>
            </a:endParaRPr>
          </a:p>
          <a:p>
            <a:endParaRPr lang="en-US" dirty="0"/>
          </a:p>
        </p:txBody>
      </p:sp>
    </p:spTree>
    <p:extLst>
      <p:ext uri="{BB962C8B-B14F-4D97-AF65-F5344CB8AC3E}">
        <p14:creationId xmlns:p14="http://schemas.microsoft.com/office/powerpoint/2010/main" val="202338278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5" name="TextBox 4"/>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sp>
        <p:nvSpPr>
          <p:cNvPr id="6" name="Rectangle 5"/>
          <p:cNvSpPr/>
          <p:nvPr/>
        </p:nvSpPr>
        <p:spPr>
          <a:xfrm>
            <a:off x="1006211" y="619932"/>
            <a:ext cx="7099405" cy="923330"/>
          </a:xfrm>
          <a:prstGeom prst="rect">
            <a:avLst/>
          </a:prstGeom>
        </p:spPr>
        <p:txBody>
          <a:bodyPr wrap="square">
            <a:spAutoFit/>
          </a:bodyPr>
          <a:lstStyle/>
          <a:p>
            <a:endParaRPr lang="en-US" sz="5400" b="1" dirty="0">
              <a:solidFill>
                <a:srgbClr val="BB0032"/>
              </a:solidFill>
              <a:cs typeface="Arial"/>
            </a:endParaRPr>
          </a:p>
        </p:txBody>
      </p:sp>
      <p:sp>
        <p:nvSpPr>
          <p:cNvPr id="8" name="Title 7"/>
          <p:cNvSpPr>
            <a:spLocks noGrp="1"/>
          </p:cNvSpPr>
          <p:nvPr>
            <p:ph type="title"/>
          </p:nvPr>
        </p:nvSpPr>
        <p:spPr>
          <a:xfrm>
            <a:off x="381001" y="548640"/>
            <a:ext cx="8229600" cy="1143000"/>
          </a:xfrm>
        </p:spPr>
        <p:txBody>
          <a:bodyPr/>
          <a:lstStyle/>
          <a:p>
            <a:r>
              <a:rPr lang="en-US" dirty="0"/>
              <a:t>Sources</a:t>
            </a:r>
          </a:p>
        </p:txBody>
      </p:sp>
      <p:sp>
        <p:nvSpPr>
          <p:cNvPr id="9" name="Content Placeholder 8"/>
          <p:cNvSpPr>
            <a:spLocks noGrp="1"/>
          </p:cNvSpPr>
          <p:nvPr>
            <p:ph idx="1"/>
          </p:nvPr>
        </p:nvSpPr>
        <p:spPr>
          <a:xfrm>
            <a:off x="441112" y="928869"/>
            <a:ext cx="8321889" cy="4637543"/>
          </a:xfrm>
        </p:spPr>
        <p:txBody>
          <a:bodyPr/>
          <a:lstStyle/>
          <a:p>
            <a:r>
              <a:rPr lang="en-US" sz="2000" dirty="0"/>
              <a:t>Growing Culinary Herbs. NC State Cooperative Extension</a:t>
            </a:r>
          </a:p>
          <a:p>
            <a:r>
              <a:rPr lang="en-US" sz="1800" dirty="0">
                <a:hlinkClick r:id="rId3"/>
              </a:rPr>
              <a:t>https://chatham.ces.ncsu.edu/culinary-herbs/</a:t>
            </a:r>
            <a:endParaRPr lang="en-US" sz="1800" dirty="0"/>
          </a:p>
          <a:p>
            <a:endParaRPr lang="en-US" sz="1400" dirty="0"/>
          </a:p>
          <a:p>
            <a:r>
              <a:rPr lang="en-US" sz="2000" dirty="0"/>
              <a:t>Herman, M. Freezing Herbs. Available from:</a:t>
            </a:r>
          </a:p>
          <a:p>
            <a:r>
              <a:rPr lang="en-US" sz="1800" dirty="0">
                <a:hlinkClick r:id="rId4"/>
              </a:rPr>
              <a:t>http://www.extension.umn.edu/food/food-safety/Preserving/vegetables-herbs/freezing-herbs/</a:t>
            </a:r>
            <a:endParaRPr lang="en-US" sz="1800" dirty="0"/>
          </a:p>
          <a:p>
            <a:endParaRPr lang="en-US" sz="1400" dirty="0">
              <a:solidFill>
                <a:schemeClr val="tx2">
                  <a:lumMod val="95000"/>
                  <a:lumOff val="5000"/>
                </a:schemeClr>
              </a:solidFill>
            </a:endParaRPr>
          </a:p>
          <a:p>
            <a:r>
              <a:rPr lang="en-US" sz="2000" dirty="0">
                <a:solidFill>
                  <a:schemeClr val="tx2">
                    <a:lumMod val="95000"/>
                    <a:lumOff val="5000"/>
                  </a:schemeClr>
                </a:solidFill>
              </a:rPr>
              <a:t>Selecting, Storing, and Using Fresh Herbs, HYG-5520-09 </a:t>
            </a:r>
            <a:endParaRPr lang="en-US" sz="2000" u="sng" dirty="0">
              <a:solidFill>
                <a:schemeClr val="tx2">
                  <a:lumMod val="95000"/>
                  <a:lumOff val="5000"/>
                </a:schemeClr>
              </a:solidFill>
            </a:endParaRPr>
          </a:p>
          <a:p>
            <a:r>
              <a:rPr lang="en-US" sz="1800" u="sng" dirty="0"/>
              <a:t> http://go.osu.edu/freshherb</a:t>
            </a:r>
          </a:p>
          <a:p>
            <a:endParaRPr lang="en-US" sz="1400" u="sng" dirty="0"/>
          </a:p>
          <a:p>
            <a:r>
              <a:rPr lang="en-US" sz="2000" dirty="0"/>
              <a:t>Using Herbs and Spices instead of Salt. Available from: </a:t>
            </a:r>
            <a:r>
              <a:rPr lang="en-US" sz="2000" dirty="0">
                <a:hlinkClick r:id="rId5"/>
              </a:rPr>
              <a:t>h</a:t>
            </a:r>
            <a:r>
              <a:rPr lang="en-US" sz="1800" dirty="0">
                <a:hlinkClick r:id="rId5"/>
              </a:rPr>
              <a:t>ttp://www.nhlbi.nih.gov/health/educational/healthdisp/pdf/tipsheets/Use-Herbs-and-Spices-Instead-of-Salt.pdf</a:t>
            </a:r>
            <a:endParaRPr lang="en-US" sz="1800" dirty="0"/>
          </a:p>
          <a:p>
            <a:endParaRPr lang="en-US" sz="1400" dirty="0"/>
          </a:p>
          <a:p>
            <a:r>
              <a:rPr lang="en-US" sz="2000" dirty="0"/>
              <a:t>Photo Credits: Lisa Barlage, Jennifer </a:t>
            </a:r>
            <a:r>
              <a:rPr lang="en-US" sz="2000" dirty="0" err="1"/>
              <a:t>Driesbach</a:t>
            </a:r>
            <a:r>
              <a:rPr lang="en-US" sz="2000" dirty="0"/>
              <a:t>, Laura Halladay, and  Michelle Treber; Pixabay.com and </a:t>
            </a:r>
            <a:r>
              <a:rPr lang="en-US" sz="2000" dirty="0" err="1"/>
              <a:t>Unsplash</a:t>
            </a:r>
            <a:endParaRPr lang="en-US" sz="2000" dirty="0"/>
          </a:p>
          <a:p>
            <a:endParaRPr lang="en-US" dirty="0"/>
          </a:p>
          <a:p>
            <a:endParaRPr lang="en-US" u="sng" dirty="0"/>
          </a:p>
          <a:p>
            <a:endParaRPr lang="en-US" u="sng" dirty="0"/>
          </a:p>
          <a:p>
            <a:endParaRPr lang="en-US" u="sng" dirty="0"/>
          </a:p>
          <a:p>
            <a:endParaRPr lang="en-US" u="sng" dirty="0"/>
          </a:p>
          <a:p>
            <a:endParaRPr lang="en-US" u="sng" dirty="0"/>
          </a:p>
          <a:p>
            <a:endParaRPr lang="en-US" u="sng" dirty="0">
              <a:solidFill>
                <a:schemeClr val="tx1"/>
              </a:solidFill>
              <a:hlinkClick r:id="rId6"/>
            </a:endParaRPr>
          </a:p>
          <a:p>
            <a:endParaRPr lang="en-US" dirty="0"/>
          </a:p>
        </p:txBody>
      </p:sp>
    </p:spTree>
    <p:extLst>
      <p:ext uri="{BB962C8B-B14F-4D97-AF65-F5344CB8AC3E}">
        <p14:creationId xmlns:p14="http://schemas.microsoft.com/office/powerpoint/2010/main" val="18659985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SUExtension_Slide_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84"/>
            <a:ext cx="9144000" cy="5291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24500"/>
            <a:ext cx="9144000" cy="1333500"/>
          </a:xfrm>
          <a:prstGeom prst="rect">
            <a:avLst/>
          </a:prstGeom>
        </p:spPr>
      </p:pic>
      <p:sp>
        <p:nvSpPr>
          <p:cNvPr id="8" name="TextBox 7"/>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9" name="TextBox 8"/>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sp>
        <p:nvSpPr>
          <p:cNvPr id="6" name="Rectangle 5"/>
          <p:cNvSpPr/>
          <p:nvPr/>
        </p:nvSpPr>
        <p:spPr>
          <a:xfrm>
            <a:off x="421419" y="662823"/>
            <a:ext cx="8082502" cy="4597541"/>
          </a:xfrm>
          <a:prstGeom prst="rect">
            <a:avLst/>
          </a:prstGeom>
        </p:spPr>
        <p:txBody>
          <a:bodyPr wrap="square">
            <a:spAutoFit/>
          </a:bodyPr>
          <a:lstStyle/>
          <a:p>
            <a:r>
              <a:rPr lang="en-US" sz="2000" dirty="0">
                <a:latin typeface="Arial Nova" panose="020B0504020202020204" pitchFamily="34" charset="0"/>
              </a:rPr>
              <a:t>Developed by: </a:t>
            </a:r>
            <a:r>
              <a:rPr lang="en-US" sz="2000" b="1" dirty="0">
                <a:latin typeface="Arial Nova" panose="020B0504020202020204" pitchFamily="34" charset="0"/>
              </a:rPr>
              <a:t>Ohio State University Extension</a:t>
            </a:r>
          </a:p>
          <a:p>
            <a:endParaRPr lang="en-US" sz="2000" dirty="0">
              <a:latin typeface="Arial Nova" panose="020B0504020202020204" pitchFamily="34" charset="0"/>
            </a:endParaRPr>
          </a:p>
          <a:p>
            <a:r>
              <a:rPr lang="en-US" sz="2000" dirty="0">
                <a:latin typeface="Arial Nova" panose="020B0504020202020204" pitchFamily="34" charset="0"/>
              </a:rPr>
              <a:t>Laura Halladay, Extension Educator</a:t>
            </a:r>
          </a:p>
          <a:p>
            <a:r>
              <a:rPr lang="en-US" sz="2000" dirty="0">
                <a:latin typeface="Arial Nova" panose="020B0504020202020204" pitchFamily="34" charset="0"/>
              </a:rPr>
              <a:t>Family and Consumer Sciences, </a:t>
            </a:r>
          </a:p>
          <a:p>
            <a:r>
              <a:rPr lang="en-US" sz="2000" dirty="0">
                <a:latin typeface="Arial Nova" panose="020B0504020202020204" pitchFamily="34" charset="0"/>
              </a:rPr>
              <a:t>Greene County </a:t>
            </a:r>
          </a:p>
          <a:p>
            <a:r>
              <a:rPr lang="en-US" sz="2000" dirty="0">
                <a:latin typeface="Arial Nova" panose="020B0504020202020204" pitchFamily="34" charset="0"/>
                <a:hlinkClick r:id="rId5">
                  <a:extLst>
                    <a:ext uri="{A12FA001-AC4F-418D-AE19-62706E023703}">
                      <ahyp:hlinkClr xmlns:ahyp="http://schemas.microsoft.com/office/drawing/2018/hyperlinkcolor" val="tx"/>
                    </a:ext>
                  </a:extLst>
                </a:hlinkClick>
              </a:rPr>
              <a:t>Halladay.6@osu.edu</a:t>
            </a:r>
            <a:endParaRPr lang="en-US" sz="2000" dirty="0">
              <a:latin typeface="Arial Nova" panose="020B0504020202020204" pitchFamily="34" charset="0"/>
            </a:endParaRPr>
          </a:p>
          <a:p>
            <a:endParaRPr lang="en-US" sz="2000" dirty="0">
              <a:latin typeface="Arial Nova" panose="020B0504020202020204" pitchFamily="34" charset="0"/>
            </a:endParaRPr>
          </a:p>
          <a:p>
            <a:r>
              <a:rPr lang="en-US" sz="2000" dirty="0">
                <a:latin typeface="Arial Nova" panose="020B0504020202020204" pitchFamily="34" charset="0"/>
              </a:rPr>
              <a:t>and </a:t>
            </a:r>
          </a:p>
          <a:p>
            <a:endParaRPr lang="en-US" sz="2000" dirty="0">
              <a:latin typeface="Arial Nova" panose="020B0504020202020204" pitchFamily="34" charset="0"/>
            </a:endParaRPr>
          </a:p>
          <a:p>
            <a:r>
              <a:rPr lang="en-US" sz="2000" dirty="0">
                <a:latin typeface="Arial Nova" panose="020B0504020202020204" pitchFamily="34" charset="0"/>
              </a:rPr>
              <a:t>Kathy Tutt, Extension Educator,</a:t>
            </a:r>
          </a:p>
          <a:p>
            <a:r>
              <a:rPr lang="en-US" sz="2000" dirty="0">
                <a:latin typeface="Arial Nova" panose="020B0504020202020204" pitchFamily="34" charset="0"/>
              </a:rPr>
              <a:t>Family and Consumer Sciences,</a:t>
            </a:r>
          </a:p>
          <a:p>
            <a:r>
              <a:rPr lang="en-US" sz="2000" dirty="0">
                <a:latin typeface="Arial Nova" panose="020B0504020202020204" pitchFamily="34" charset="0"/>
              </a:rPr>
              <a:t>Clark County</a:t>
            </a:r>
          </a:p>
          <a:p>
            <a:r>
              <a:rPr lang="en-US" sz="2000" dirty="0">
                <a:latin typeface="Arial Nova" panose="020B0504020202020204" pitchFamily="34" charset="0"/>
                <a:hlinkClick r:id="rId6">
                  <a:extLst>
                    <a:ext uri="{A12FA001-AC4F-418D-AE19-62706E023703}">
                      <ahyp:hlinkClr xmlns:ahyp="http://schemas.microsoft.com/office/drawing/2018/hyperlinkcolor" val="tx"/>
                    </a:ext>
                  </a:extLst>
                </a:hlinkClick>
              </a:rPr>
              <a:t>Tutt.19@osu.edu</a:t>
            </a:r>
            <a:endParaRPr lang="en-US" sz="2000" dirty="0">
              <a:latin typeface="Arial Nova" panose="020B0504020202020204" pitchFamily="34" charset="0"/>
            </a:endParaRPr>
          </a:p>
          <a:p>
            <a:endParaRPr lang="en-US" u="sng" dirty="0">
              <a:solidFill>
                <a:schemeClr val="tx2"/>
              </a:solidFill>
            </a:endParaRPr>
          </a:p>
          <a:p>
            <a:pPr>
              <a:lnSpc>
                <a:spcPct val="80000"/>
              </a:lnSpc>
            </a:pPr>
            <a:endParaRPr lang="en-US" dirty="0">
              <a:solidFill>
                <a:schemeClr val="tx2"/>
              </a:solidFill>
            </a:endParaRPr>
          </a:p>
        </p:txBody>
      </p:sp>
      <p:sp>
        <p:nvSpPr>
          <p:cNvPr id="10" name="Rectangle 9"/>
          <p:cNvSpPr/>
          <p:nvPr/>
        </p:nvSpPr>
        <p:spPr>
          <a:xfrm>
            <a:off x="640079" y="4929612"/>
            <a:ext cx="8082502" cy="646331"/>
          </a:xfrm>
          <a:prstGeom prst="rect">
            <a:avLst/>
          </a:prstGeom>
        </p:spPr>
        <p:txBody>
          <a:bodyPr wrap="square">
            <a:spAutoFit/>
          </a:bodyPr>
          <a:lstStyle/>
          <a:p>
            <a:r>
              <a:rPr lang="en-US" sz="1200" dirty="0"/>
              <a:t>CFAES provides research and related educational programs to clients on a nondiscriminatory basis. For more information: http://go.osu.edu/cfaesdiversity.</a:t>
            </a:r>
          </a:p>
          <a:p>
            <a:endParaRPr lang="en-US" sz="1200" dirty="0"/>
          </a:p>
        </p:txBody>
      </p:sp>
    </p:spTree>
    <p:extLst>
      <p:ext uri="{BB962C8B-B14F-4D97-AF65-F5344CB8AC3E}">
        <p14:creationId xmlns:p14="http://schemas.microsoft.com/office/powerpoint/2010/main" val="110177445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602C40B-8540-FEC2-E18B-403525A299EC}"/>
              </a:ext>
            </a:extLst>
          </p:cNvPr>
          <p:cNvSpPr>
            <a:spLocks noGrp="1"/>
          </p:cNvSpPr>
          <p:nvPr>
            <p:ph type="subTitle" idx="1"/>
          </p:nvPr>
        </p:nvSpPr>
        <p:spPr>
          <a:xfrm>
            <a:off x="628049" y="1313885"/>
            <a:ext cx="4752025" cy="4433982"/>
          </a:xfrm>
        </p:spPr>
        <p:txBody>
          <a:bodyPr>
            <a:normAutofit fontScale="77500" lnSpcReduction="20000"/>
          </a:bodyPr>
          <a:lstStyle/>
          <a:p>
            <a:r>
              <a:rPr lang="en-US" sz="3400" dirty="0">
                <a:latin typeface="Arial" panose="020B0604020202020204" pitchFamily="34" charset="0"/>
                <a:cs typeface="Arial" panose="020B0604020202020204" pitchFamily="34" charset="0"/>
              </a:rPr>
              <a:t>This presentation is available in alternative media upon request.</a:t>
            </a:r>
          </a:p>
          <a:p>
            <a:endParaRPr lang="en-US" sz="34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Where trade names or vendors appear, no discrimination is intended and no endorsement by Ohio State University Extension is implied. </a:t>
            </a:r>
          </a:p>
          <a:p>
            <a:endParaRPr lang="en-US" sz="3400" dirty="0">
              <a:latin typeface="Arial" panose="020B0604020202020204" pitchFamily="34" charset="0"/>
              <a:cs typeface="Arial" panose="020B0604020202020204" pitchFamily="34" charset="0"/>
            </a:endParaRPr>
          </a:p>
          <a:p>
            <a:r>
              <a:rPr lang="en-US" sz="3400" dirty="0">
                <a:latin typeface="Arial" panose="020B0604020202020204" pitchFamily="34" charset="0"/>
                <a:cs typeface="Arial" panose="020B0604020202020204" pitchFamily="34" charset="0"/>
              </a:rPr>
              <a:t>This institution is an equal opportunity provider. </a:t>
            </a:r>
          </a:p>
          <a:p>
            <a:endParaRPr lang="en-US" dirty="0"/>
          </a:p>
        </p:txBody>
      </p:sp>
      <p:pic>
        <p:nvPicPr>
          <p:cNvPr id="4" name="Picture 3" descr="justice for all poster">
            <a:extLst>
              <a:ext uri="{FF2B5EF4-FFF2-40B4-BE49-F238E27FC236}">
                <a16:creationId xmlns:a16="http://schemas.microsoft.com/office/drawing/2014/main" id="{C2B4A5AB-CDA7-F046-F90A-CA8AF4EFAFCD}"/>
              </a:ext>
            </a:extLst>
          </p:cNvPr>
          <p:cNvPicPr>
            <a:picLocks noChangeAspect="1"/>
          </p:cNvPicPr>
          <p:nvPr/>
        </p:nvPicPr>
        <p:blipFill>
          <a:blip r:embed="rId3"/>
          <a:stretch>
            <a:fillRect/>
          </a:stretch>
        </p:blipFill>
        <p:spPr>
          <a:xfrm>
            <a:off x="5656218" y="1103510"/>
            <a:ext cx="3060598" cy="4644357"/>
          </a:xfrm>
          <a:prstGeom prst="rect">
            <a:avLst/>
          </a:prstGeom>
          <a:ln w="12700">
            <a:solidFill>
              <a:schemeClr val="tx1"/>
            </a:solidFill>
          </a:ln>
          <a:effectLst>
            <a:softEdge rad="31750"/>
          </a:effectLst>
        </p:spPr>
      </p:pic>
    </p:spTree>
    <p:extLst>
      <p:ext uri="{BB962C8B-B14F-4D97-AF65-F5344CB8AC3E}">
        <p14:creationId xmlns:p14="http://schemas.microsoft.com/office/powerpoint/2010/main" val="119141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04E6A-5092-49AA-C937-69603D78E1D3}"/>
              </a:ext>
            </a:extLst>
          </p:cNvPr>
          <p:cNvSpPr>
            <a:spLocks noGrp="1"/>
          </p:cNvSpPr>
          <p:nvPr>
            <p:ph type="ctrTitle"/>
          </p:nvPr>
        </p:nvSpPr>
        <p:spPr>
          <a:xfrm>
            <a:off x="480060" y="325369"/>
            <a:ext cx="3276451" cy="1956841"/>
          </a:xfrm>
        </p:spPr>
        <p:txBody>
          <a:bodyPr vert="horz" lIns="91440" tIns="45720" rIns="91440" bIns="45720" rtlCol="0" anchor="b">
            <a:normAutofit/>
          </a:bodyPr>
          <a:lstStyle/>
          <a:p>
            <a:pPr defTabSz="914400"/>
            <a:r>
              <a:rPr lang="en-US" sz="5400" dirty="0">
                <a:solidFill>
                  <a:srgbClr val="C00000"/>
                </a:solidFill>
              </a:rPr>
              <a:t>Selection</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6EA517B-B4EA-C81C-5068-76D589996E81}"/>
              </a:ext>
            </a:extLst>
          </p:cNvPr>
          <p:cNvSpPr>
            <a:spLocks noGrp="1"/>
          </p:cNvSpPr>
          <p:nvPr>
            <p:ph type="subTitle" idx="1"/>
          </p:nvPr>
        </p:nvSpPr>
        <p:spPr>
          <a:xfrm>
            <a:off x="480060" y="2872899"/>
            <a:ext cx="3276451" cy="3948524"/>
          </a:xfrm>
        </p:spPr>
        <p:txBody>
          <a:bodyPr vert="horz" lIns="91440" tIns="45720" rIns="91440" bIns="45720" rtlCol="0">
            <a:normAutofit/>
          </a:bodyPr>
          <a:lstStyle/>
          <a:p>
            <a:pPr marL="285750" indent="-228600" defTabSz="914400">
              <a:buFont typeface="Arial" panose="020B0604020202020204" pitchFamily="34" charset="0"/>
              <a:buChar char="•"/>
            </a:pPr>
            <a:r>
              <a:rPr lang="en-US" sz="2000" dirty="0">
                <a:latin typeface="Arial Nova" panose="020B0504020202020204" pitchFamily="34" charset="0"/>
              </a:rPr>
              <a:t>Pick at peak flavor </a:t>
            </a:r>
          </a:p>
          <a:p>
            <a:pPr marL="285750" indent="-228600" defTabSz="914400">
              <a:buFont typeface="Arial" panose="020B0604020202020204" pitchFamily="34" charset="0"/>
              <a:buChar char="•"/>
            </a:pPr>
            <a:r>
              <a:rPr lang="en-US" sz="2000" dirty="0">
                <a:latin typeface="Arial Nova" panose="020B0504020202020204" pitchFamily="34" charset="0"/>
              </a:rPr>
              <a:t>Harvest in the morning to minimize wilting</a:t>
            </a:r>
          </a:p>
          <a:p>
            <a:pPr marL="285750" indent="-228600" defTabSz="914400">
              <a:buFont typeface="Arial" panose="020B0604020202020204" pitchFamily="34" charset="0"/>
              <a:buChar char="•"/>
            </a:pPr>
            <a:r>
              <a:rPr lang="en-US" sz="2000" dirty="0">
                <a:latin typeface="Arial Nova" panose="020B0504020202020204" pitchFamily="34" charset="0"/>
              </a:rPr>
              <a:t>Select fresh, disease, insect free</a:t>
            </a:r>
          </a:p>
          <a:p>
            <a:pPr marL="285750" indent="-228600" defTabSz="914400">
              <a:buFont typeface="Arial" panose="020B0604020202020204" pitchFamily="34" charset="0"/>
              <a:buChar char="•"/>
            </a:pPr>
            <a:r>
              <a:rPr lang="en-US" sz="2000" dirty="0">
                <a:latin typeface="Arial Nova" panose="020B0504020202020204" pitchFamily="34" charset="0"/>
              </a:rPr>
              <a:t>Wash leaves on the stems in running cold water</a:t>
            </a:r>
          </a:p>
          <a:p>
            <a:pPr marL="285750" indent="-228600" defTabSz="914400">
              <a:buFont typeface="Arial" panose="020B0604020202020204" pitchFamily="34" charset="0"/>
              <a:buChar char="•"/>
            </a:pPr>
            <a:r>
              <a:rPr lang="en-US" sz="2000" dirty="0">
                <a:latin typeface="Arial Nova" panose="020B0504020202020204" pitchFamily="34" charset="0"/>
              </a:rPr>
              <a:t>Gently shake to remove excess water</a:t>
            </a:r>
          </a:p>
          <a:p>
            <a:pPr marL="285750" indent="-228600" defTabSz="914400">
              <a:buFont typeface="Arial" panose="020B0604020202020204" pitchFamily="34" charset="0"/>
              <a:buChar char="•"/>
            </a:pPr>
            <a:r>
              <a:rPr lang="en-US" sz="2000" dirty="0">
                <a:latin typeface="Arial Nova" panose="020B0504020202020204" pitchFamily="34" charset="0"/>
              </a:rPr>
              <a:t>Drain on clean paper towels</a:t>
            </a:r>
          </a:p>
          <a:p>
            <a:pPr indent="-228600" defTabSz="914400">
              <a:buFont typeface="Arial" panose="020B0604020202020204" pitchFamily="34" charset="0"/>
              <a:buChar char="•"/>
            </a:pPr>
            <a:endParaRPr lang="en-US" dirty="0"/>
          </a:p>
        </p:txBody>
      </p:sp>
      <p:pic>
        <p:nvPicPr>
          <p:cNvPr id="4" name="Picture 3" descr="A hand holding a leafy green plant&#10;&#10;Description automatically generated with low confidence">
            <a:extLst>
              <a:ext uri="{FF2B5EF4-FFF2-40B4-BE49-F238E27FC236}">
                <a16:creationId xmlns:a16="http://schemas.microsoft.com/office/drawing/2014/main" id="{E69C7581-CD1A-9763-F90F-03D21052B0BB}"/>
              </a:ext>
            </a:extLst>
          </p:cNvPr>
          <p:cNvPicPr>
            <a:picLocks noChangeAspect="1"/>
          </p:cNvPicPr>
          <p:nvPr/>
        </p:nvPicPr>
        <p:blipFill rotWithShape="1">
          <a:blip r:embed="rId3"/>
          <a:srcRect l="2889" r="18545"/>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134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AEBBD1-27ED-FC20-09A6-ED1993BE8A93}"/>
              </a:ext>
            </a:extLst>
          </p:cNvPr>
          <p:cNvSpPr>
            <a:spLocks noGrp="1"/>
          </p:cNvSpPr>
          <p:nvPr>
            <p:ph type="title"/>
          </p:nvPr>
        </p:nvSpPr>
        <p:spPr>
          <a:xfrm>
            <a:off x="230542" y="2565718"/>
            <a:ext cx="8679541" cy="863282"/>
          </a:xfrm>
        </p:spPr>
        <p:txBody>
          <a:bodyPr/>
          <a:lstStyle/>
          <a:p>
            <a:r>
              <a:rPr lang="en-US" sz="5400" dirty="0"/>
              <a:t>Common Variety of Herbs</a:t>
            </a:r>
          </a:p>
        </p:txBody>
      </p:sp>
    </p:spTree>
    <p:extLst>
      <p:ext uri="{BB962C8B-B14F-4D97-AF65-F5344CB8AC3E}">
        <p14:creationId xmlns:p14="http://schemas.microsoft.com/office/powerpoint/2010/main" val="251907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361" y="596110"/>
            <a:ext cx="8047990" cy="863282"/>
          </a:xfrm>
        </p:spPr>
        <p:txBody>
          <a:bodyPr/>
          <a:lstStyle/>
          <a:p>
            <a:r>
              <a:rPr lang="en-US" sz="5400" dirty="0"/>
              <a:t>Basil</a:t>
            </a:r>
            <a:br>
              <a:rPr lang="en-US" dirty="0"/>
            </a:br>
            <a:br>
              <a:rPr lang="en-US" dirty="0"/>
            </a:br>
            <a:br>
              <a:rPr lang="en-US" dirty="0"/>
            </a:br>
            <a:br>
              <a:rPr lang="en-US" dirty="0"/>
            </a:br>
            <a:br>
              <a:rPr lang="en-US" dirty="0"/>
            </a:br>
            <a:br>
              <a:rPr lang="en-US" dirty="0"/>
            </a:br>
            <a:br>
              <a:rPr lang="en-US" dirty="0"/>
            </a:br>
            <a:r>
              <a:rPr lang="en-US" dirty="0"/>
              <a:t> </a:t>
            </a:r>
            <a:br>
              <a:rPr lang="en-US" dirty="0"/>
            </a:br>
            <a:br>
              <a:rPr lang="en-US" dirty="0"/>
            </a:br>
            <a:endParaRPr lang="en-US" dirty="0"/>
          </a:p>
        </p:txBody>
      </p:sp>
      <p:sp>
        <p:nvSpPr>
          <p:cNvPr id="2" name="Content Placeholder 1">
            <a:extLst>
              <a:ext uri="{FF2B5EF4-FFF2-40B4-BE49-F238E27FC236}">
                <a16:creationId xmlns:a16="http://schemas.microsoft.com/office/drawing/2014/main" id="{1C4974ED-72D0-4FF4-9FDE-9FC2518E59CF}"/>
              </a:ext>
            </a:extLst>
          </p:cNvPr>
          <p:cNvSpPr>
            <a:spLocks noGrp="1"/>
          </p:cNvSpPr>
          <p:nvPr>
            <p:ph idx="1"/>
          </p:nvPr>
        </p:nvSpPr>
        <p:spPr>
          <a:xfrm>
            <a:off x="467361" y="1446949"/>
            <a:ext cx="5154699" cy="5452269"/>
          </a:xfrm>
        </p:spPr>
        <p:txBody>
          <a:bodyPr/>
          <a:lstStyle/>
          <a:p>
            <a:r>
              <a:rPr lang="en-US" sz="2800" b="1" dirty="0">
                <a:latin typeface="Arial Nova" panose="020B0504020202020204" pitchFamily="34" charset="0"/>
              </a:rPr>
              <a:t>Varieties: 100s</a:t>
            </a:r>
          </a:p>
          <a:p>
            <a:pPr lvl="1"/>
            <a:r>
              <a:rPr lang="en-US" sz="2000" dirty="0">
                <a:latin typeface="Arial Nova" panose="020B0504020202020204" pitchFamily="34" charset="0"/>
              </a:rPr>
              <a:t>Most common culinary:</a:t>
            </a:r>
          </a:p>
          <a:p>
            <a:pPr lvl="2"/>
            <a:r>
              <a:rPr lang="en-US" sz="2000" dirty="0">
                <a:latin typeface="Arial Nova" panose="020B0504020202020204" pitchFamily="34" charset="0"/>
              </a:rPr>
              <a:t>Sweet</a:t>
            </a:r>
          </a:p>
          <a:p>
            <a:pPr lvl="2"/>
            <a:r>
              <a:rPr lang="en-US" sz="2000" dirty="0">
                <a:latin typeface="Arial Nova" panose="020B0504020202020204" pitchFamily="34" charset="0"/>
              </a:rPr>
              <a:t>Purple</a:t>
            </a:r>
          </a:p>
          <a:p>
            <a:pPr lvl="2"/>
            <a:r>
              <a:rPr lang="en-US" sz="2000" dirty="0">
                <a:latin typeface="Arial Nova" panose="020B0504020202020204" pitchFamily="34" charset="0"/>
              </a:rPr>
              <a:t>Dwarf </a:t>
            </a:r>
          </a:p>
          <a:p>
            <a:pPr lvl="2"/>
            <a:r>
              <a:rPr lang="en-US" sz="2000" dirty="0">
                <a:latin typeface="Arial Nova" panose="020B0504020202020204" pitchFamily="34" charset="0"/>
              </a:rPr>
              <a:t>Specialty scents</a:t>
            </a:r>
          </a:p>
          <a:p>
            <a:r>
              <a:rPr lang="en-US" sz="2800" b="1" dirty="0">
                <a:latin typeface="Arial Nova" panose="020B0504020202020204" pitchFamily="34" charset="0"/>
              </a:rPr>
              <a:t>Harvesting:</a:t>
            </a:r>
          </a:p>
          <a:p>
            <a:pPr lvl="2"/>
            <a:r>
              <a:rPr lang="en-US" sz="2000" dirty="0">
                <a:latin typeface="Arial Nova" panose="020B0504020202020204" pitchFamily="34" charset="0"/>
              </a:rPr>
              <a:t>Trim or pinch leaves before the plant flowers</a:t>
            </a:r>
          </a:p>
          <a:p>
            <a:pPr lvl="3"/>
            <a:r>
              <a:rPr lang="en-US" sz="2000" dirty="0">
                <a:latin typeface="Arial Nova" panose="020B0504020202020204" pitchFamily="34" charset="0"/>
              </a:rPr>
              <a:t>Pinch back flowers</a:t>
            </a:r>
          </a:p>
          <a:p>
            <a:pPr marL="228600" indent="-227013">
              <a:buFont typeface="Arial" panose="020B0604020202020204" pitchFamily="34" charset="0"/>
              <a:buChar char="•"/>
            </a:pPr>
            <a:r>
              <a:rPr lang="en-US" sz="2800" b="1" dirty="0">
                <a:latin typeface="Arial Nova" panose="020B0504020202020204" pitchFamily="34" charset="0"/>
              </a:rPr>
              <a:t>Parings: </a:t>
            </a:r>
          </a:p>
          <a:p>
            <a:pPr marL="687387" lvl="2" indent="-457200">
              <a:buFont typeface="Wingdings" panose="05000000000000000000" pitchFamily="2" charset="2"/>
              <a:buChar char="§"/>
            </a:pPr>
            <a:r>
              <a:rPr lang="en-US" sz="2000" dirty="0">
                <a:latin typeface="Arial Nova" panose="020B0504020202020204" pitchFamily="34" charset="0"/>
              </a:rPr>
              <a:t>Tomatoes</a:t>
            </a:r>
          </a:p>
          <a:p>
            <a:pPr marL="687387" lvl="2" indent="-457200">
              <a:buFont typeface="Wingdings" panose="05000000000000000000" pitchFamily="2" charset="2"/>
              <a:buChar char="§"/>
            </a:pPr>
            <a:r>
              <a:rPr lang="en-US" sz="2000" dirty="0">
                <a:latin typeface="Arial Nova" panose="020B0504020202020204" pitchFamily="34" charset="0"/>
              </a:rPr>
              <a:t>Fruits</a:t>
            </a:r>
          </a:p>
          <a:p>
            <a:pPr marL="687387" lvl="2" indent="-457200">
              <a:buFont typeface="Wingdings" panose="05000000000000000000" pitchFamily="2" charset="2"/>
              <a:buChar char="§"/>
            </a:pPr>
            <a:r>
              <a:rPr lang="en-US" sz="2000" dirty="0">
                <a:latin typeface="Arial Nova" panose="020B0504020202020204" pitchFamily="34" charset="0"/>
              </a:rPr>
              <a:t>Garlic</a:t>
            </a:r>
          </a:p>
          <a:p>
            <a:pPr marL="687387" lvl="2" indent="-457200">
              <a:buFont typeface="Wingdings" panose="05000000000000000000" pitchFamily="2" charset="2"/>
              <a:buChar char="§"/>
            </a:pPr>
            <a:r>
              <a:rPr lang="en-US" sz="2000" dirty="0">
                <a:latin typeface="Arial Nova" panose="020B0504020202020204" pitchFamily="34" charset="0"/>
              </a:rPr>
              <a:t>Most meats and seafood </a:t>
            </a:r>
          </a:p>
          <a:p>
            <a:endParaRPr lang="en-US" dirty="0"/>
          </a:p>
          <a:p>
            <a:pPr marL="0" indent="0">
              <a:buNone/>
            </a:pPr>
            <a:endParaRPr lang="en-US" dirty="0"/>
          </a:p>
        </p:txBody>
      </p:sp>
      <p:sp>
        <p:nvSpPr>
          <p:cNvPr id="6" name="TextBox 5"/>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7" name="TextBox 6"/>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pic>
        <p:nvPicPr>
          <p:cNvPr id="3" name="Picture 2">
            <a:extLst>
              <a:ext uri="{FF2B5EF4-FFF2-40B4-BE49-F238E27FC236}">
                <a16:creationId xmlns:a16="http://schemas.microsoft.com/office/drawing/2014/main" id="{0409C5A8-9A03-4934-94BE-F8AA57743A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7742" y="628153"/>
            <a:ext cx="3580204" cy="2854236"/>
          </a:xfrm>
          <a:prstGeom prst="rect">
            <a:avLst/>
          </a:prstGeom>
        </p:spPr>
      </p:pic>
    </p:spTree>
    <p:extLst>
      <p:ext uri="{BB962C8B-B14F-4D97-AF65-F5344CB8AC3E}">
        <p14:creationId xmlns:p14="http://schemas.microsoft.com/office/powerpoint/2010/main" val="410046228"/>
      </p:ext>
    </p:extLst>
  </p:cSld>
  <p:clrMapOvr>
    <a:masterClrMapping/>
  </p:clrMapOvr>
  <p:transition spd="slow">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r>
              <a:rPr lang="en-US" sz="5400" dirty="0">
                <a:solidFill>
                  <a:srgbClr val="C00000"/>
                </a:solidFill>
                <a:cs typeface="Arial"/>
              </a:rPr>
              <a:t>Oregano</a:t>
            </a:r>
            <a:br>
              <a:rPr lang="en-US" sz="5400" dirty="0">
                <a:solidFill>
                  <a:srgbClr val="C00000"/>
                </a:solidFill>
                <a:cs typeface="Arial"/>
              </a:rPr>
            </a:br>
            <a:br>
              <a:rPr lang="en-US" sz="5400" dirty="0">
                <a:solidFill>
                  <a:srgbClr val="BB0000"/>
                </a:solidFill>
                <a:cs typeface="Arial"/>
              </a:rPr>
            </a:br>
            <a:br>
              <a:rPr lang="en-US" sz="6000" dirty="0">
                <a:solidFill>
                  <a:srgbClr val="BB0000"/>
                </a:solidFill>
                <a:cs typeface="Arial"/>
              </a:rPr>
            </a:br>
            <a:br>
              <a:rPr lang="en-US" sz="6000" dirty="0">
                <a:solidFill>
                  <a:srgbClr val="BB0000"/>
                </a:solidFill>
                <a:latin typeface="Arial"/>
                <a:cs typeface="Arial"/>
              </a:rPr>
            </a:br>
            <a:br>
              <a:rPr lang="en-US" sz="6000" dirty="0">
                <a:solidFill>
                  <a:srgbClr val="BB0000"/>
                </a:solidFill>
                <a:latin typeface="Arial"/>
                <a:cs typeface="Arial"/>
              </a:rPr>
            </a:br>
            <a:br>
              <a:rPr lang="en-US" sz="6000" dirty="0">
                <a:solidFill>
                  <a:srgbClr val="BB0032"/>
                </a:solidFill>
                <a:latin typeface="Arial"/>
                <a:cs typeface="Arial"/>
              </a:rPr>
            </a:br>
            <a:br>
              <a:rPr lang="en-US" sz="4000" dirty="0">
                <a:solidFill>
                  <a:srgbClr val="BB0032"/>
                </a:solidFill>
                <a:latin typeface="Arial"/>
                <a:cs typeface="Arial"/>
              </a:rPr>
            </a:br>
            <a:br>
              <a:rPr lang="en-US" sz="4000" dirty="0">
                <a:solidFill>
                  <a:srgbClr val="BB0032"/>
                </a:solidFill>
                <a:latin typeface="Arial"/>
                <a:cs typeface="Arial"/>
              </a:rPr>
            </a:br>
            <a:r>
              <a:rPr lang="en-US" sz="4000" dirty="0">
                <a:solidFill>
                  <a:srgbClr val="BB0032"/>
                </a:solidFill>
                <a:latin typeface="Arial"/>
                <a:cs typeface="Arial"/>
              </a:rPr>
              <a:t> </a:t>
            </a:r>
            <a:br>
              <a:rPr lang="en-US" sz="4000" dirty="0">
                <a:solidFill>
                  <a:srgbClr val="BB0032"/>
                </a:solidFill>
                <a:latin typeface="Arial"/>
                <a:cs typeface="Arial"/>
              </a:rPr>
            </a:br>
            <a:br>
              <a:rPr lang="en-US" sz="4000" dirty="0">
                <a:solidFill>
                  <a:srgbClr val="BB0032"/>
                </a:solidFill>
                <a:latin typeface="Arial"/>
                <a:cs typeface="Arial"/>
              </a:rPr>
            </a:br>
            <a:endParaRPr lang="en-US" sz="4000" dirty="0">
              <a:solidFill>
                <a:srgbClr val="BB0032"/>
              </a:solidFill>
              <a:latin typeface="Arial"/>
              <a:cs typeface="Arial"/>
            </a:endParaRPr>
          </a:p>
        </p:txBody>
      </p:sp>
      <p:sp>
        <p:nvSpPr>
          <p:cNvPr id="2" name="Content Placeholder 1">
            <a:extLst>
              <a:ext uri="{FF2B5EF4-FFF2-40B4-BE49-F238E27FC236}">
                <a16:creationId xmlns:a16="http://schemas.microsoft.com/office/drawing/2014/main" id="{2BAB5833-03E2-4606-B35C-FA219A4931F2}"/>
              </a:ext>
            </a:extLst>
          </p:cNvPr>
          <p:cNvSpPr>
            <a:spLocks noGrp="1"/>
          </p:cNvSpPr>
          <p:nvPr>
            <p:ph idx="1"/>
          </p:nvPr>
        </p:nvSpPr>
        <p:spPr>
          <a:xfrm>
            <a:off x="378871" y="1649042"/>
            <a:ext cx="8047990" cy="4351338"/>
          </a:xfrm>
        </p:spPr>
        <p:txBody>
          <a:bodyPr/>
          <a:lstStyle/>
          <a:p>
            <a:pPr marL="228600" indent="-227013">
              <a:buFont typeface="Arial" panose="020B0604020202020204" pitchFamily="34" charset="0"/>
              <a:buChar char="•"/>
            </a:pPr>
            <a:r>
              <a:rPr lang="en-US" sz="2800" b="1" dirty="0">
                <a:latin typeface="Arial Nova" panose="020B0504020202020204" pitchFamily="34" charset="0"/>
              </a:rPr>
              <a:t>Harvesting:</a:t>
            </a:r>
          </a:p>
          <a:p>
            <a:pPr marL="687387" lvl="2" indent="-457200">
              <a:buFont typeface="Wingdings" panose="05000000000000000000" pitchFamily="2" charset="2"/>
              <a:buChar char="§"/>
            </a:pPr>
            <a:r>
              <a:rPr lang="en-US" sz="2000" dirty="0">
                <a:latin typeface="Arial Nova" panose="020B0504020202020204" pitchFamily="34" charset="0"/>
              </a:rPr>
              <a:t>Trim sprigs</a:t>
            </a:r>
          </a:p>
          <a:p>
            <a:pPr marL="687387" lvl="2" indent="-457200">
              <a:buFont typeface="Wingdings" panose="05000000000000000000" pitchFamily="2" charset="2"/>
              <a:buChar char="§"/>
            </a:pPr>
            <a:r>
              <a:rPr lang="en-US" sz="2000" dirty="0">
                <a:latin typeface="Arial Nova" panose="020B0504020202020204" pitchFamily="34" charset="0"/>
              </a:rPr>
              <a:t>Best just before it blooms (mid-summer)</a:t>
            </a:r>
          </a:p>
          <a:p>
            <a:pPr marL="228600" indent="-227013">
              <a:buFont typeface="Arial" panose="020B0604020202020204" pitchFamily="34" charset="0"/>
              <a:buChar char="•"/>
            </a:pPr>
            <a:r>
              <a:rPr lang="en-US" sz="2800" b="1" dirty="0">
                <a:latin typeface="Arial Nova" panose="020B0504020202020204" pitchFamily="34" charset="0"/>
              </a:rPr>
              <a:t>Parings: </a:t>
            </a:r>
          </a:p>
          <a:p>
            <a:pPr marL="687387" lvl="2" indent="-457200">
              <a:buFont typeface="Wingdings" panose="05000000000000000000" pitchFamily="2" charset="2"/>
              <a:buChar char="§"/>
            </a:pPr>
            <a:r>
              <a:rPr lang="en-US" sz="2000" dirty="0">
                <a:latin typeface="Arial Nova" panose="020B0504020202020204" pitchFamily="34" charset="0"/>
              </a:rPr>
              <a:t>Tomato dishes</a:t>
            </a:r>
          </a:p>
          <a:p>
            <a:pPr marL="687387" lvl="2" indent="-457200">
              <a:buFont typeface="Wingdings" panose="05000000000000000000" pitchFamily="2" charset="2"/>
              <a:buChar char="§"/>
            </a:pPr>
            <a:r>
              <a:rPr lang="en-US" sz="2000" dirty="0">
                <a:latin typeface="Arial Nova" panose="020B0504020202020204" pitchFamily="34" charset="0"/>
              </a:rPr>
              <a:t>Olive oil marinades</a:t>
            </a:r>
          </a:p>
          <a:p>
            <a:pPr marL="687387" lvl="2" indent="-457200">
              <a:buFont typeface="Wingdings" panose="05000000000000000000" pitchFamily="2" charset="2"/>
              <a:buChar char="§"/>
            </a:pPr>
            <a:r>
              <a:rPr lang="en-US" sz="2000" dirty="0">
                <a:latin typeface="Arial Nova" panose="020B0504020202020204" pitchFamily="34" charset="0"/>
              </a:rPr>
              <a:t>Garlic</a:t>
            </a:r>
          </a:p>
          <a:p>
            <a:pPr marL="687387" lvl="2" indent="-457200">
              <a:buFont typeface="Wingdings" panose="05000000000000000000" pitchFamily="2" charset="2"/>
              <a:buChar char="§"/>
            </a:pPr>
            <a:r>
              <a:rPr lang="en-US" sz="2000" dirty="0">
                <a:latin typeface="Arial Nova" panose="020B0504020202020204" pitchFamily="34" charset="0"/>
              </a:rPr>
              <a:t>Chicken, lamb, and beef</a:t>
            </a:r>
          </a:p>
          <a:p>
            <a:endParaRPr lang="en-US" dirty="0"/>
          </a:p>
        </p:txBody>
      </p:sp>
      <p:sp>
        <p:nvSpPr>
          <p:cNvPr id="6" name="TextBox 5"/>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7" name="TextBox 6"/>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pic>
        <p:nvPicPr>
          <p:cNvPr id="3" name="Picture 2">
            <a:extLst>
              <a:ext uri="{FF2B5EF4-FFF2-40B4-BE49-F238E27FC236}">
                <a16:creationId xmlns:a16="http://schemas.microsoft.com/office/drawing/2014/main" id="{70B105BF-11AD-4B6F-9B29-6C5D70DD5E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5394" y="3249257"/>
            <a:ext cx="3380405" cy="2540938"/>
          </a:xfrm>
          <a:prstGeom prst="rect">
            <a:avLst/>
          </a:prstGeom>
        </p:spPr>
      </p:pic>
    </p:spTree>
    <p:extLst>
      <p:ext uri="{BB962C8B-B14F-4D97-AF65-F5344CB8AC3E}">
        <p14:creationId xmlns:p14="http://schemas.microsoft.com/office/powerpoint/2010/main" val="19943681"/>
      </p:ext>
    </p:extLst>
  </p:cSld>
  <p:clrMapOvr>
    <a:masterClrMapping/>
  </p:clrMapOvr>
  <p:transition spd="slow">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prstGeom prst="rect">
            <a:avLst/>
          </a:prstGeom>
        </p:spPr>
        <p:txBody>
          <a:bodyPr>
            <a:noAutofit/>
          </a:bodyPr>
          <a:lstStyle/>
          <a:p>
            <a:r>
              <a:rPr lang="en-US" sz="5400" dirty="0">
                <a:solidFill>
                  <a:srgbClr val="BB0000"/>
                </a:solidFill>
                <a:cs typeface="Arial"/>
              </a:rPr>
              <a:t>Rosemary</a:t>
            </a:r>
            <a:br>
              <a:rPr lang="en-US" sz="6000" dirty="0">
                <a:solidFill>
                  <a:srgbClr val="BB0000"/>
                </a:solidFill>
                <a:cs typeface="Arial"/>
              </a:rPr>
            </a:br>
            <a:br>
              <a:rPr lang="en-US" sz="6000" dirty="0">
                <a:solidFill>
                  <a:srgbClr val="BB0000"/>
                </a:solidFill>
                <a:latin typeface="Arial"/>
                <a:cs typeface="Arial"/>
              </a:rPr>
            </a:br>
            <a:br>
              <a:rPr lang="en-US" sz="6000" dirty="0">
                <a:solidFill>
                  <a:srgbClr val="BB0000"/>
                </a:solidFill>
                <a:latin typeface="Arial"/>
                <a:cs typeface="Arial"/>
              </a:rPr>
            </a:br>
            <a:br>
              <a:rPr lang="en-US" sz="6000" dirty="0">
                <a:solidFill>
                  <a:srgbClr val="BB0032"/>
                </a:solidFill>
                <a:latin typeface="Arial"/>
                <a:cs typeface="Arial"/>
              </a:rPr>
            </a:br>
            <a:br>
              <a:rPr lang="en-US" sz="4000" dirty="0">
                <a:solidFill>
                  <a:srgbClr val="BB0032"/>
                </a:solidFill>
                <a:latin typeface="Arial"/>
                <a:cs typeface="Arial"/>
              </a:rPr>
            </a:br>
            <a:br>
              <a:rPr lang="en-US" sz="4000" dirty="0">
                <a:solidFill>
                  <a:srgbClr val="BB0032"/>
                </a:solidFill>
                <a:latin typeface="Arial"/>
                <a:cs typeface="Arial"/>
              </a:rPr>
            </a:br>
            <a:r>
              <a:rPr lang="en-US" sz="4000" dirty="0">
                <a:solidFill>
                  <a:srgbClr val="BB0032"/>
                </a:solidFill>
                <a:latin typeface="Arial"/>
                <a:cs typeface="Arial"/>
              </a:rPr>
              <a:t> </a:t>
            </a:r>
            <a:br>
              <a:rPr lang="en-US" sz="4000" dirty="0">
                <a:solidFill>
                  <a:srgbClr val="BB0032"/>
                </a:solidFill>
                <a:latin typeface="Arial"/>
                <a:cs typeface="Arial"/>
              </a:rPr>
            </a:br>
            <a:br>
              <a:rPr lang="en-US" sz="4000" dirty="0">
                <a:solidFill>
                  <a:srgbClr val="BB0032"/>
                </a:solidFill>
                <a:latin typeface="Arial"/>
                <a:cs typeface="Arial"/>
              </a:rPr>
            </a:br>
            <a:endParaRPr lang="en-US" sz="4000" dirty="0">
              <a:solidFill>
                <a:srgbClr val="BB0032"/>
              </a:solidFill>
              <a:latin typeface="Arial"/>
              <a:cs typeface="Arial"/>
            </a:endParaRPr>
          </a:p>
        </p:txBody>
      </p:sp>
      <p:sp>
        <p:nvSpPr>
          <p:cNvPr id="2" name="Content Placeholder 1">
            <a:extLst>
              <a:ext uri="{FF2B5EF4-FFF2-40B4-BE49-F238E27FC236}">
                <a16:creationId xmlns:a16="http://schemas.microsoft.com/office/drawing/2014/main" id="{040342EC-3476-46B9-907E-6F098DF04C52}"/>
              </a:ext>
            </a:extLst>
          </p:cNvPr>
          <p:cNvSpPr>
            <a:spLocks noGrp="1"/>
          </p:cNvSpPr>
          <p:nvPr>
            <p:ph idx="1"/>
          </p:nvPr>
        </p:nvSpPr>
        <p:spPr/>
        <p:txBody>
          <a:bodyPr/>
          <a:lstStyle/>
          <a:p>
            <a:pPr marL="228600" indent="-227013">
              <a:buFont typeface="Arial" panose="020B0604020202020204" pitchFamily="34" charset="0"/>
              <a:buChar char="•"/>
            </a:pPr>
            <a:r>
              <a:rPr lang="en-US" sz="2600" b="1" dirty="0">
                <a:latin typeface="Arial Nova" panose="020B0504020202020204" pitchFamily="34" charset="0"/>
              </a:rPr>
              <a:t>Harvesting:</a:t>
            </a:r>
          </a:p>
          <a:p>
            <a:pPr marL="687387" lvl="2" indent="-457200">
              <a:buFont typeface="Wingdings" panose="05000000000000000000" pitchFamily="2" charset="2"/>
              <a:buChar char="§"/>
            </a:pPr>
            <a:r>
              <a:rPr lang="en-US" sz="2000" dirty="0">
                <a:latin typeface="Arial Nova" panose="020B0504020202020204" pitchFamily="34" charset="0"/>
              </a:rPr>
              <a:t>Trim sprigs</a:t>
            </a:r>
          </a:p>
          <a:p>
            <a:pPr marL="687387" lvl="2" indent="-457200">
              <a:buFont typeface="Wingdings" panose="05000000000000000000" pitchFamily="2" charset="2"/>
              <a:buChar char="§"/>
            </a:pPr>
            <a:r>
              <a:rPr lang="en-US" sz="2000" dirty="0">
                <a:latin typeface="Arial Nova" panose="020B0504020202020204" pitchFamily="34" charset="0"/>
              </a:rPr>
              <a:t>Late spring through summer</a:t>
            </a:r>
          </a:p>
          <a:p>
            <a:pPr marL="228600" indent="-227013">
              <a:buFont typeface="Arial" panose="020B0604020202020204" pitchFamily="34" charset="0"/>
              <a:buChar char="•"/>
            </a:pPr>
            <a:r>
              <a:rPr lang="en-US" sz="2600" b="1" dirty="0">
                <a:latin typeface="Arial Nova" panose="020B0504020202020204" pitchFamily="34" charset="0"/>
              </a:rPr>
              <a:t>Parings: </a:t>
            </a:r>
          </a:p>
          <a:p>
            <a:pPr marL="687387" lvl="2" indent="-457200">
              <a:buFont typeface="Wingdings" panose="05000000000000000000" pitchFamily="2" charset="2"/>
              <a:buChar char="§"/>
            </a:pPr>
            <a:r>
              <a:rPr lang="en-US" sz="2000" dirty="0">
                <a:latin typeface="Arial Nova" panose="020B0504020202020204" pitchFamily="34" charset="0"/>
              </a:rPr>
              <a:t>Potatoes</a:t>
            </a:r>
          </a:p>
          <a:p>
            <a:pPr marL="687387" lvl="2" indent="-457200">
              <a:buFont typeface="Wingdings" panose="05000000000000000000" pitchFamily="2" charset="2"/>
              <a:buChar char="§"/>
            </a:pPr>
            <a:r>
              <a:rPr lang="en-US" sz="2000" dirty="0">
                <a:latin typeface="Arial Nova" panose="020B0504020202020204" pitchFamily="34" charset="0"/>
              </a:rPr>
              <a:t>Soups and stews</a:t>
            </a:r>
          </a:p>
          <a:p>
            <a:pPr marL="687387" lvl="2" indent="-457200">
              <a:buFont typeface="Wingdings" panose="05000000000000000000" pitchFamily="2" charset="2"/>
              <a:buChar char="§"/>
            </a:pPr>
            <a:r>
              <a:rPr lang="en-US" sz="2000" dirty="0">
                <a:latin typeface="Arial Nova" panose="020B0504020202020204" pitchFamily="34" charset="0"/>
              </a:rPr>
              <a:t>Chicken, pork, and fish</a:t>
            </a:r>
          </a:p>
          <a:p>
            <a:endParaRPr lang="en-US" dirty="0"/>
          </a:p>
        </p:txBody>
      </p:sp>
      <p:sp>
        <p:nvSpPr>
          <p:cNvPr id="6" name="TextBox 5"/>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7" name="TextBox 6"/>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sp>
        <p:nvSpPr>
          <p:cNvPr id="9" name="Rectangle 3"/>
          <p:cNvSpPr txBox="1">
            <a:spLocks noChangeArrowheads="1"/>
          </p:cNvSpPr>
          <p:nvPr/>
        </p:nvSpPr>
        <p:spPr>
          <a:xfrm>
            <a:off x="528762" y="2038503"/>
            <a:ext cx="8229600" cy="3382962"/>
          </a:xfrm>
          <a:prstGeom prst="rect">
            <a:avLst/>
          </a:prstGeom>
        </p:spPr>
        <p:txBody>
          <a:bodyPr/>
          <a:lstStyle>
            <a:lvl1pPr marL="227013" indent="-225425" algn="l" defTabSz="457200" rtl="0" eaLnBrk="1" latinLnBrk="0" hangingPunct="1">
              <a:spcBef>
                <a:spcPct val="20000"/>
              </a:spcBef>
              <a:buClr>
                <a:schemeClr val="accent1"/>
              </a:buClr>
              <a:buFont typeface="Wingdings" charset="2"/>
              <a:buNone/>
              <a:defRPr sz="1600" kern="1200">
                <a:solidFill>
                  <a:schemeClr val="tx2"/>
                </a:solidFill>
                <a:latin typeface="+mn-lt"/>
                <a:ea typeface="+mn-ea"/>
                <a:cs typeface="+mn-cs"/>
              </a:defRPr>
            </a:lvl1pPr>
            <a:lvl2pPr marL="285750" indent="-285750" algn="l" defTabSz="457200" rtl="0" eaLnBrk="1" latinLnBrk="0" hangingPunct="1">
              <a:spcBef>
                <a:spcPct val="20000"/>
              </a:spcBef>
              <a:buClr>
                <a:schemeClr val="accent1"/>
              </a:buClr>
              <a:buFont typeface="Wingdings" charset="2"/>
              <a:buChar char="§"/>
              <a:defRPr sz="16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600" kern="1200">
                <a:solidFill>
                  <a:schemeClr val="tx2"/>
                </a:solidFill>
                <a:latin typeface="+mn-lt"/>
                <a:ea typeface="+mn-ea"/>
                <a:cs typeface="+mn-cs"/>
              </a:defRPr>
            </a:lvl3pPr>
            <a:lvl4pPr marL="1141413" indent="-228600" algn="l" defTabSz="457200" rtl="0" eaLnBrk="1" latinLnBrk="0" hangingPunct="1">
              <a:spcBef>
                <a:spcPct val="20000"/>
              </a:spcBef>
              <a:buClr>
                <a:schemeClr val="accent1"/>
              </a:buClr>
              <a:buFont typeface="Lucida Grande"/>
              <a:buChar char="»"/>
              <a:defRPr sz="1600" kern="1200">
                <a:solidFill>
                  <a:schemeClr val="tx2"/>
                </a:solidFill>
                <a:latin typeface="+mn-lt"/>
                <a:ea typeface="+mn-ea"/>
                <a:cs typeface="+mn-cs"/>
              </a:defRPr>
            </a:lvl4pPr>
            <a:lvl5pPr marL="1598613" indent="-228600" algn="l" defTabSz="457200" rtl="0" eaLnBrk="1" latinLnBrk="0" hangingPunct="1">
              <a:spcBef>
                <a:spcPct val="20000"/>
              </a:spcBef>
              <a:buClr>
                <a:schemeClr val="tx1"/>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9CF73398-C90B-4BFD-8251-8B622FEE2A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9738" y="2975739"/>
            <a:ext cx="4022480" cy="2672788"/>
          </a:xfrm>
          <a:prstGeom prst="rect">
            <a:avLst/>
          </a:prstGeom>
        </p:spPr>
      </p:pic>
    </p:spTree>
    <p:extLst>
      <p:ext uri="{BB962C8B-B14F-4D97-AF65-F5344CB8AC3E}">
        <p14:creationId xmlns:p14="http://schemas.microsoft.com/office/powerpoint/2010/main" val="125690239"/>
      </p:ext>
    </p:extLst>
  </p:cSld>
  <p:clrMapOvr>
    <a:masterClrMapping/>
  </p:clrMapOvr>
  <p:transition spd="slow">
    <p:cut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646236"/>
            <a:ext cx="8229600" cy="1143000"/>
          </a:xfrm>
          <a:prstGeom prst="rect">
            <a:avLst/>
          </a:prstGeom>
        </p:spPr>
        <p:txBody>
          <a:bodyPr>
            <a:noAutofit/>
          </a:bodyPr>
          <a:lstStyle/>
          <a:p>
            <a:r>
              <a:rPr lang="en-US" sz="5400" dirty="0">
                <a:solidFill>
                  <a:srgbClr val="BB0000"/>
                </a:solidFill>
                <a:cs typeface="Arial"/>
              </a:rPr>
              <a:t>Sage</a:t>
            </a:r>
            <a:br>
              <a:rPr lang="en-US" sz="6000" dirty="0">
                <a:solidFill>
                  <a:srgbClr val="BB0000"/>
                </a:solidFill>
                <a:cs typeface="Arial"/>
              </a:rPr>
            </a:br>
            <a:br>
              <a:rPr lang="en-US" sz="6000" dirty="0">
                <a:solidFill>
                  <a:srgbClr val="BB0000"/>
                </a:solidFill>
                <a:latin typeface="Arial"/>
                <a:cs typeface="Arial"/>
              </a:rPr>
            </a:br>
            <a:br>
              <a:rPr lang="en-US" sz="6000" dirty="0">
                <a:solidFill>
                  <a:srgbClr val="BB0000"/>
                </a:solidFill>
                <a:latin typeface="Arial"/>
                <a:cs typeface="Arial"/>
              </a:rPr>
            </a:br>
            <a:br>
              <a:rPr lang="en-US" sz="6000" dirty="0">
                <a:solidFill>
                  <a:srgbClr val="BB0032"/>
                </a:solidFill>
                <a:latin typeface="Arial"/>
                <a:cs typeface="Arial"/>
              </a:rPr>
            </a:br>
            <a:br>
              <a:rPr lang="en-US" sz="4000" dirty="0">
                <a:solidFill>
                  <a:srgbClr val="BB0032"/>
                </a:solidFill>
                <a:latin typeface="Arial"/>
                <a:cs typeface="Arial"/>
              </a:rPr>
            </a:br>
            <a:br>
              <a:rPr lang="en-US" sz="4000" dirty="0">
                <a:solidFill>
                  <a:srgbClr val="BB0032"/>
                </a:solidFill>
                <a:latin typeface="Arial"/>
                <a:cs typeface="Arial"/>
              </a:rPr>
            </a:br>
            <a:r>
              <a:rPr lang="en-US" sz="4000" dirty="0">
                <a:solidFill>
                  <a:srgbClr val="BB0032"/>
                </a:solidFill>
                <a:latin typeface="Arial"/>
                <a:cs typeface="Arial"/>
              </a:rPr>
              <a:t> </a:t>
            </a:r>
            <a:br>
              <a:rPr lang="en-US" sz="4000" dirty="0">
                <a:solidFill>
                  <a:srgbClr val="BB0032"/>
                </a:solidFill>
                <a:latin typeface="Arial"/>
                <a:cs typeface="Arial"/>
              </a:rPr>
            </a:br>
            <a:br>
              <a:rPr lang="en-US" sz="4000" dirty="0">
                <a:solidFill>
                  <a:srgbClr val="BB0032"/>
                </a:solidFill>
                <a:latin typeface="Arial"/>
                <a:cs typeface="Arial"/>
              </a:rPr>
            </a:br>
            <a:endParaRPr lang="en-US" sz="4000" dirty="0">
              <a:solidFill>
                <a:srgbClr val="BB0032"/>
              </a:solidFill>
              <a:latin typeface="Arial"/>
              <a:cs typeface="Arial"/>
            </a:endParaRPr>
          </a:p>
        </p:txBody>
      </p:sp>
      <p:sp>
        <p:nvSpPr>
          <p:cNvPr id="2" name="Content Placeholder 1">
            <a:extLst>
              <a:ext uri="{FF2B5EF4-FFF2-40B4-BE49-F238E27FC236}">
                <a16:creationId xmlns:a16="http://schemas.microsoft.com/office/drawing/2014/main" id="{A902A9AD-2FE9-48A6-B7AD-56BF42C119EE}"/>
              </a:ext>
            </a:extLst>
          </p:cNvPr>
          <p:cNvSpPr>
            <a:spLocks noGrp="1"/>
          </p:cNvSpPr>
          <p:nvPr>
            <p:ph idx="1"/>
          </p:nvPr>
        </p:nvSpPr>
        <p:spPr>
          <a:xfrm>
            <a:off x="457200" y="1886057"/>
            <a:ext cx="8229600" cy="3992563"/>
          </a:xfrm>
        </p:spPr>
        <p:txBody>
          <a:bodyPr/>
          <a:lstStyle/>
          <a:p>
            <a:pPr marL="228600" indent="-227013">
              <a:buFont typeface="Arial" panose="020B0604020202020204" pitchFamily="34" charset="0"/>
              <a:buChar char="•"/>
            </a:pPr>
            <a:r>
              <a:rPr lang="en-US" sz="2800" b="1" dirty="0">
                <a:latin typeface="Arial Nova" panose="020B0504020202020204" pitchFamily="34" charset="0"/>
              </a:rPr>
              <a:t>Varieties: </a:t>
            </a:r>
            <a:r>
              <a:rPr lang="en-US" sz="2800" dirty="0">
                <a:latin typeface="Arial Nova" panose="020B0504020202020204" pitchFamily="34" charset="0"/>
              </a:rPr>
              <a:t>300</a:t>
            </a:r>
          </a:p>
          <a:p>
            <a:pPr marL="228600" indent="-227013">
              <a:buFont typeface="Arial" panose="020B0604020202020204" pitchFamily="34" charset="0"/>
              <a:buChar char="•"/>
            </a:pPr>
            <a:r>
              <a:rPr lang="en-US" sz="2800" b="1" dirty="0">
                <a:latin typeface="Arial Nova" panose="020B0504020202020204" pitchFamily="34" charset="0"/>
              </a:rPr>
              <a:t>Harvesting:</a:t>
            </a:r>
          </a:p>
          <a:p>
            <a:pPr marL="687387" lvl="2" indent="-457200">
              <a:buFont typeface="Wingdings" panose="05000000000000000000" pitchFamily="2" charset="2"/>
              <a:buChar char="§"/>
            </a:pPr>
            <a:r>
              <a:rPr lang="en-US" sz="2000" dirty="0">
                <a:latin typeface="Arial Nova" panose="020B0504020202020204" pitchFamily="34" charset="0"/>
              </a:rPr>
              <a:t>Best before blooms</a:t>
            </a:r>
          </a:p>
          <a:p>
            <a:pPr marL="800100" lvl="3" indent="-285750">
              <a:buFont typeface="Wingdings" panose="05000000000000000000" pitchFamily="2" charset="2"/>
              <a:buChar char="§"/>
            </a:pPr>
            <a:r>
              <a:rPr lang="en-US" sz="2000" dirty="0">
                <a:latin typeface="Arial Nova" panose="020B0504020202020204" pitchFamily="34" charset="0"/>
              </a:rPr>
              <a:t>Pinch off flowers</a:t>
            </a:r>
          </a:p>
          <a:p>
            <a:pPr marL="687387" lvl="2" indent="-457200">
              <a:buFont typeface="Wingdings" panose="05000000000000000000" pitchFamily="2" charset="2"/>
              <a:buChar char="§"/>
            </a:pPr>
            <a:r>
              <a:rPr lang="en-US" sz="2000" dirty="0">
                <a:latin typeface="Arial Nova" panose="020B0504020202020204" pitchFamily="34" charset="0"/>
              </a:rPr>
              <a:t>Young leaves have a stronger flavor</a:t>
            </a:r>
          </a:p>
          <a:p>
            <a:pPr marL="228600" indent="-227013">
              <a:buFont typeface="Arial" panose="020B0604020202020204" pitchFamily="34" charset="0"/>
              <a:buChar char="•"/>
            </a:pPr>
            <a:r>
              <a:rPr lang="en-US" sz="2800" b="1" dirty="0">
                <a:latin typeface="Arial Nova" panose="020B0504020202020204" pitchFamily="34" charset="0"/>
              </a:rPr>
              <a:t>Parings: </a:t>
            </a:r>
          </a:p>
          <a:p>
            <a:pPr marL="687387" lvl="2" indent="-457200">
              <a:buFont typeface="Wingdings" panose="05000000000000000000" pitchFamily="2" charset="2"/>
              <a:buChar char="§"/>
            </a:pPr>
            <a:r>
              <a:rPr lang="en-US" sz="2000" dirty="0">
                <a:latin typeface="Arial Nova" panose="020B0504020202020204" pitchFamily="34" charset="0"/>
              </a:rPr>
              <a:t>Potatoes</a:t>
            </a:r>
          </a:p>
          <a:p>
            <a:pPr marL="687387" lvl="2" indent="-457200">
              <a:buFont typeface="Wingdings" panose="05000000000000000000" pitchFamily="2" charset="2"/>
              <a:buChar char="§"/>
            </a:pPr>
            <a:r>
              <a:rPr lang="en-US" sz="2000" dirty="0">
                <a:latin typeface="Arial Nova" panose="020B0504020202020204" pitchFamily="34" charset="0"/>
              </a:rPr>
              <a:t>Soups and stews</a:t>
            </a:r>
          </a:p>
          <a:p>
            <a:pPr marL="687387" lvl="2" indent="-457200">
              <a:buFont typeface="Wingdings" panose="05000000000000000000" pitchFamily="2" charset="2"/>
              <a:buChar char="§"/>
            </a:pPr>
            <a:r>
              <a:rPr lang="en-US" sz="2000" dirty="0">
                <a:latin typeface="Arial Nova" panose="020B0504020202020204" pitchFamily="34" charset="0"/>
              </a:rPr>
              <a:t>Dressing/Stuffing</a:t>
            </a:r>
          </a:p>
          <a:p>
            <a:pPr marL="687387" lvl="2" indent="-457200">
              <a:buFont typeface="Wingdings" panose="05000000000000000000" pitchFamily="2" charset="2"/>
              <a:buChar char="§"/>
            </a:pPr>
            <a:r>
              <a:rPr lang="en-US" sz="2000" dirty="0">
                <a:latin typeface="Arial Nova" panose="020B0504020202020204" pitchFamily="34" charset="0"/>
              </a:rPr>
              <a:t>Chicken, duck, pork, and game meat</a:t>
            </a:r>
          </a:p>
          <a:p>
            <a:endParaRPr lang="en-US" dirty="0"/>
          </a:p>
        </p:txBody>
      </p:sp>
      <p:sp>
        <p:nvSpPr>
          <p:cNvPr id="6" name="TextBox 5"/>
          <p:cNvSpPr txBox="1"/>
          <p:nvPr/>
        </p:nvSpPr>
        <p:spPr>
          <a:xfrm>
            <a:off x="4148669" y="5894917"/>
            <a:ext cx="4713549" cy="230832"/>
          </a:xfrm>
          <a:prstGeom prst="rect">
            <a:avLst/>
          </a:prstGeom>
          <a:noFill/>
        </p:spPr>
        <p:txBody>
          <a:bodyPr wrap="square" rtlCol="0">
            <a:spAutoFit/>
          </a:bodyPr>
          <a:lstStyle/>
          <a:p>
            <a:pPr algn="r"/>
            <a:r>
              <a:rPr lang="en-US" sz="900" b="1" dirty="0"/>
              <a:t>COLLEGE OF FOOD, AGRICULTURAL,  AND ENVIRONMENTAL SCIENCES</a:t>
            </a:r>
          </a:p>
        </p:txBody>
      </p:sp>
      <p:sp>
        <p:nvSpPr>
          <p:cNvPr id="7" name="TextBox 6"/>
          <p:cNvSpPr txBox="1"/>
          <p:nvPr/>
        </p:nvSpPr>
        <p:spPr>
          <a:xfrm>
            <a:off x="4148669" y="6142048"/>
            <a:ext cx="4713549" cy="230832"/>
          </a:xfrm>
          <a:prstGeom prst="rect">
            <a:avLst/>
          </a:prstGeom>
          <a:noFill/>
        </p:spPr>
        <p:txBody>
          <a:bodyPr wrap="square" rtlCol="0">
            <a:spAutoFit/>
          </a:bodyPr>
          <a:lstStyle/>
          <a:p>
            <a:pPr algn="r"/>
            <a:r>
              <a:rPr lang="en-US" sz="900" b="1" dirty="0"/>
              <a:t>COLLEGE OF EDUCATION AND HUMAN ECOLOGY</a:t>
            </a:r>
          </a:p>
        </p:txBody>
      </p:sp>
      <p:sp>
        <p:nvSpPr>
          <p:cNvPr id="9" name="Rectangle 3"/>
          <p:cNvSpPr txBox="1">
            <a:spLocks noChangeArrowheads="1"/>
          </p:cNvSpPr>
          <p:nvPr/>
        </p:nvSpPr>
        <p:spPr>
          <a:xfrm>
            <a:off x="528762" y="2038503"/>
            <a:ext cx="8229600" cy="3382962"/>
          </a:xfrm>
          <a:prstGeom prst="rect">
            <a:avLst/>
          </a:prstGeom>
        </p:spPr>
        <p:txBody>
          <a:bodyPr/>
          <a:lstStyle>
            <a:lvl1pPr marL="227013" indent="-225425" algn="l" defTabSz="457200" rtl="0" eaLnBrk="1" latinLnBrk="0" hangingPunct="1">
              <a:spcBef>
                <a:spcPct val="20000"/>
              </a:spcBef>
              <a:buClr>
                <a:schemeClr val="accent1"/>
              </a:buClr>
              <a:buFont typeface="Wingdings" charset="2"/>
              <a:buNone/>
              <a:defRPr sz="1600" kern="1200">
                <a:solidFill>
                  <a:schemeClr val="tx2"/>
                </a:solidFill>
                <a:latin typeface="+mn-lt"/>
                <a:ea typeface="+mn-ea"/>
                <a:cs typeface="+mn-cs"/>
              </a:defRPr>
            </a:lvl1pPr>
            <a:lvl2pPr marL="285750" indent="-285750" algn="l" defTabSz="457200" rtl="0" eaLnBrk="1" latinLnBrk="0" hangingPunct="1">
              <a:spcBef>
                <a:spcPct val="20000"/>
              </a:spcBef>
              <a:buClr>
                <a:schemeClr val="accent1"/>
              </a:buClr>
              <a:buFont typeface="Wingdings" charset="2"/>
              <a:buChar char="§"/>
              <a:defRPr sz="1600" kern="1200">
                <a:solidFill>
                  <a:schemeClr val="tx2"/>
                </a:solidFill>
                <a:latin typeface="+mn-lt"/>
                <a:ea typeface="+mn-ea"/>
                <a:cs typeface="+mn-cs"/>
              </a:defRPr>
            </a:lvl2pPr>
            <a:lvl3pPr marL="455613" indent="0" algn="l" defTabSz="457200" rtl="0" eaLnBrk="1" latinLnBrk="0" hangingPunct="1">
              <a:spcBef>
                <a:spcPct val="20000"/>
              </a:spcBef>
              <a:buClr>
                <a:schemeClr val="accent1"/>
              </a:buClr>
              <a:buFont typeface="Arial"/>
              <a:buNone/>
              <a:defRPr sz="1600" kern="1200">
                <a:solidFill>
                  <a:schemeClr val="tx2"/>
                </a:solidFill>
                <a:latin typeface="+mn-lt"/>
                <a:ea typeface="+mn-ea"/>
                <a:cs typeface="+mn-cs"/>
              </a:defRPr>
            </a:lvl3pPr>
            <a:lvl4pPr marL="1141413" indent="-228600" algn="l" defTabSz="457200" rtl="0" eaLnBrk="1" latinLnBrk="0" hangingPunct="1">
              <a:spcBef>
                <a:spcPct val="20000"/>
              </a:spcBef>
              <a:buClr>
                <a:schemeClr val="accent1"/>
              </a:buClr>
              <a:buFont typeface="Lucida Grande"/>
              <a:buChar char="»"/>
              <a:defRPr sz="1600" kern="1200">
                <a:solidFill>
                  <a:schemeClr val="tx2"/>
                </a:solidFill>
                <a:latin typeface="+mn-lt"/>
                <a:ea typeface="+mn-ea"/>
                <a:cs typeface="+mn-cs"/>
              </a:defRPr>
            </a:lvl4pPr>
            <a:lvl5pPr marL="1598613" indent="-228600" algn="l" defTabSz="457200" rtl="0" eaLnBrk="1" latinLnBrk="0" hangingPunct="1">
              <a:spcBef>
                <a:spcPct val="20000"/>
              </a:spcBef>
              <a:buClr>
                <a:schemeClr val="tx1"/>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6B211384-BC18-459C-9766-C056C69A94EB}"/>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6200000">
            <a:off x="5110819" y="1695988"/>
            <a:ext cx="4292589" cy="2859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7228308"/>
      </p:ext>
    </p:extLst>
  </p:cSld>
  <p:clrMapOvr>
    <a:masterClrMapping/>
  </p:clrMapOvr>
  <p:transition spd="slow">
    <p:cut thruBlk="1"/>
  </p:transition>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2757</TotalTime>
  <Words>2768</Words>
  <Application>Microsoft Office PowerPoint</Application>
  <PresentationFormat>On-screen Show (4:3)</PresentationFormat>
  <Paragraphs>362</Paragraphs>
  <Slides>27</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Arial Nova</vt:lpstr>
      <vt:lpstr>Buckeye Sans</vt:lpstr>
      <vt:lpstr>Buckeye Sans ExtraBold</vt:lpstr>
      <vt:lpstr>Buckeye Sans SemiBold</vt:lpstr>
      <vt:lpstr>Calibri</vt:lpstr>
      <vt:lpstr>Calibri Light</vt:lpstr>
      <vt:lpstr>Cambria</vt:lpstr>
      <vt:lpstr>Roboto</vt:lpstr>
      <vt:lpstr>Wingdings</vt:lpstr>
      <vt:lpstr>2_Custom Design</vt:lpstr>
      <vt:lpstr>Office Theme</vt:lpstr>
      <vt:lpstr>Selecting, Preserving &amp;         Using Herbs </vt:lpstr>
      <vt:lpstr>OSU Extension is… </vt:lpstr>
      <vt:lpstr>PowerPoint Presentation</vt:lpstr>
      <vt:lpstr>Selection</vt:lpstr>
      <vt:lpstr>Common Variety of Herbs</vt:lpstr>
      <vt:lpstr>Basil          </vt:lpstr>
      <vt:lpstr>Oregano           </vt:lpstr>
      <vt:lpstr>Rosemary         </vt:lpstr>
      <vt:lpstr>Sage         </vt:lpstr>
      <vt:lpstr>Thyme         </vt:lpstr>
      <vt:lpstr>Cooking with Herbs</vt:lpstr>
      <vt:lpstr>Health Benefits</vt:lpstr>
      <vt:lpstr>Cooking with Herbs</vt:lpstr>
      <vt:lpstr>Cooking with Herbs</vt:lpstr>
      <vt:lpstr>Preserving Herbs</vt:lpstr>
      <vt:lpstr>PowerPoint Presentation</vt:lpstr>
      <vt:lpstr>Preserving  Herbs</vt:lpstr>
      <vt:lpstr>Indoor Air Drying</vt:lpstr>
      <vt:lpstr>Indoor Air Drying   </vt:lpstr>
      <vt:lpstr>Oven Drying</vt:lpstr>
      <vt:lpstr>Dehydrator Drying</vt:lpstr>
      <vt:lpstr>Microwave Drying   </vt:lpstr>
      <vt:lpstr>Storage</vt:lpstr>
      <vt:lpstr>     </vt:lpstr>
      <vt:lpstr>Sources</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Wofford</dc:creator>
  <cp:lastModifiedBy>Jennifer Eggleton</cp:lastModifiedBy>
  <cp:revision>16</cp:revision>
  <cp:lastPrinted>2023-07-28T14:04:07Z</cp:lastPrinted>
  <dcterms:created xsi:type="dcterms:W3CDTF">2021-04-21T05:09:17Z</dcterms:created>
  <dcterms:modified xsi:type="dcterms:W3CDTF">2023-08-02T16:02:44Z</dcterms:modified>
</cp:coreProperties>
</file>